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Helvetica Neue"/>
      <p:regular r:id="rId96"/>
      <p:bold r:id="rId97"/>
      <p:italic r:id="rId98"/>
      <p:boldItalic r:id="rId99"/>
    </p:embeddedFont>
    <p:embeddedFont>
      <p:font typeface="Helvetica Neue Light"/>
      <p:regular r:id="rId100"/>
      <p:bold r:id="rId101"/>
      <p:italic r:id="rId102"/>
      <p:boldItalic r:id="rId103"/>
    </p:embeddedFont>
    <p:embeddedFont>
      <p:font typeface="DM Sans"/>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DMSans-boldItalic.fntdata"/><Relationship Id="rId106" Type="http://schemas.openxmlformats.org/officeDocument/2006/relationships/font" Target="fonts/DMSans-italic.fntdata"/><Relationship Id="rId105" Type="http://schemas.openxmlformats.org/officeDocument/2006/relationships/font" Target="fonts/DMSans-bold.fntdata"/><Relationship Id="rId104" Type="http://schemas.openxmlformats.org/officeDocument/2006/relationships/font" Target="fonts/DMSans-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Light-boldItalic.fntdata"/><Relationship Id="rId102" Type="http://schemas.openxmlformats.org/officeDocument/2006/relationships/font" Target="fonts/HelveticaNeueLight-italic.fntdata"/><Relationship Id="rId101" Type="http://schemas.openxmlformats.org/officeDocument/2006/relationships/font" Target="fonts/HelveticaNeueLight-bold.fntdata"/><Relationship Id="rId100" Type="http://schemas.openxmlformats.org/officeDocument/2006/relationships/font" Target="fonts/HelveticaNeueLight-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HelveticaNeue-bold.fntdata"/><Relationship Id="rId96" Type="http://schemas.openxmlformats.org/officeDocument/2006/relationships/font" Target="fonts/HelveticaNeue-regular.fntdata"/><Relationship Id="rId11" Type="http://schemas.openxmlformats.org/officeDocument/2006/relationships/slide" Target="slides/slide6.xml"/><Relationship Id="rId99" Type="http://schemas.openxmlformats.org/officeDocument/2006/relationships/font" Target="fonts/HelveticaNeue-boldItalic.fntdata"/><Relationship Id="rId10" Type="http://schemas.openxmlformats.org/officeDocument/2006/relationships/slide" Target="slides/slide5.xml"/><Relationship Id="rId98" Type="http://schemas.openxmlformats.org/officeDocument/2006/relationships/font" Target="fonts/HelveticaNeue-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demo.guru99.com/test/newtours/register.php" TargetMode="Externa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4891d369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4891d369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4891d369e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4891d369e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114891d369e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114891d369e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4891d369e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114891d369e_0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14891d369e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14891d369e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4891d369e_0_7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4891d369e_0_7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114891d369e_0_8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14891d369e_0_8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00">
                <a:solidFill>
                  <a:schemeClr val="dk1"/>
                </a:solidFill>
                <a:highlight>
                  <a:srgbClr val="EAFF6A"/>
                </a:highlight>
              </a:rPr>
              <a:t>El ejemplo que se indica sera:</a:t>
            </a:r>
            <a:endParaRPr sz="1300">
              <a:solidFill>
                <a:schemeClr val="dk1"/>
              </a:solidFill>
              <a:highlight>
                <a:srgbClr val="EAFF6A"/>
              </a:highlight>
            </a:endParaRPr>
          </a:p>
          <a:p>
            <a:pPr indent="0" lvl="0" marL="0" rtl="0" algn="l">
              <a:lnSpc>
                <a:spcPct val="115000"/>
              </a:lnSpc>
              <a:spcBef>
                <a:spcPts val="0"/>
              </a:spcBef>
              <a:spcAft>
                <a:spcPts val="0"/>
              </a:spcAft>
              <a:buClr>
                <a:schemeClr val="dk1"/>
              </a:buClr>
              <a:buSzPts val="1100"/>
              <a:buFont typeface="Arial"/>
              <a:buNone/>
            </a:pPr>
            <a:r>
              <a:rPr lang="es-419" sz="1300">
                <a:solidFill>
                  <a:schemeClr val="dk1"/>
                </a:solidFill>
                <a:highlight>
                  <a:srgbClr val="EAFF6A"/>
                </a:highlight>
              </a:rPr>
              <a:t>Utilizando la trazabilidad entre pruebas y requisitos funcionales, se puede calcular el porcentaje de estos requisitos abordados por las pruebas, identificando potencialmente carencias en la cobertura.</a:t>
            </a:r>
            <a:endParaRPr sz="1300">
              <a:solidFill>
                <a:schemeClr val="dk1"/>
              </a:solidFill>
              <a:highlight>
                <a:srgbClr val="EAFF6A"/>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4891d369e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4891d369e_0_8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4891d369e_0_8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4891d369e_0_8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highlight>
                  <a:srgbClr val="DEFC52"/>
                </a:highlight>
                <a:latin typeface="DM Sans"/>
                <a:ea typeface="DM Sans"/>
                <a:cs typeface="DM Sans"/>
                <a:sym typeface="DM Sans"/>
              </a:rPr>
              <a:t>“Ejemplo en vivo”</a:t>
            </a:r>
            <a:endParaRPr b="1">
              <a:solidFill>
                <a:schemeClr val="dk1"/>
              </a:solidFill>
              <a:highlight>
                <a:srgbClr val="DEFC52"/>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200">
                <a:solidFill>
                  <a:schemeClr val="dk1"/>
                </a:solidFill>
                <a:highlight>
                  <a:srgbClr val="DEFC52"/>
                </a:highlight>
              </a:rPr>
              <a:t>Ingresar en </a:t>
            </a:r>
            <a:r>
              <a:rPr lang="es-419" sz="1700" u="sng">
                <a:solidFill>
                  <a:schemeClr val="hlink"/>
                </a:solidFill>
                <a:highlight>
                  <a:srgbClr val="DEFC52"/>
                </a:highlight>
                <a:latin typeface="Helvetica Neue Light"/>
                <a:ea typeface="Helvetica Neue Light"/>
                <a:cs typeface="Helvetica Neue Light"/>
                <a:sym typeface="Helvetica Neue Light"/>
                <a:hlinkClick r:id="rId2"/>
              </a:rPr>
              <a:t>http://demo.guru99.com/test/newtours/register.php</a:t>
            </a:r>
            <a:r>
              <a:rPr lang="es-419" sz="1700">
                <a:solidFill>
                  <a:schemeClr val="dk1"/>
                </a:solidFill>
                <a:highlight>
                  <a:srgbClr val="DEFC52"/>
                </a:highlight>
                <a:latin typeface="Helvetica Neue Light"/>
                <a:ea typeface="Helvetica Neue Light"/>
                <a:cs typeface="Helvetica Neue Light"/>
                <a:sym typeface="Helvetica Neue Light"/>
              </a:rPr>
              <a:t> y hacer pruebas simples, leyendo cada requerimiento y mostrando como realiza las pruebas</a:t>
            </a:r>
            <a:endParaRPr b="1">
              <a:solidFill>
                <a:schemeClr val="dk1"/>
              </a:solidFill>
              <a:highlight>
                <a:srgbClr val="DEFC52"/>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highlight>
                  <a:srgbClr val="DEFC52"/>
                </a:highlight>
                <a:latin typeface="DM Sans"/>
                <a:ea typeface="DM Sans"/>
                <a:cs typeface="DM Sans"/>
                <a:sym typeface="DM Sans"/>
              </a:rPr>
              <a:t>El docente realizará una tarea compartiendo la pantalla en vivo. Se centrará en los pasos y los aspectos a tener en cuenta.</a:t>
            </a:r>
            <a:endParaRPr>
              <a:highlight>
                <a:srgbClr val="DEFC52"/>
              </a:highlight>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114891d369e_0_8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14891d369e_0_8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14891d369e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14891d369e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4891d369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4891d369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114891d369e_0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114891d369e_0_8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4891d369e_0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4891d369e_0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300">
                <a:solidFill>
                  <a:schemeClr val="dk1"/>
                </a:solidFill>
                <a:highlight>
                  <a:srgbClr val="EAFF6A"/>
                </a:highlight>
                <a:latin typeface="Helvetica Neue Light"/>
                <a:ea typeface="Helvetica Neue Light"/>
                <a:cs typeface="Helvetica Neue Light"/>
                <a:sym typeface="Helvetica Neue Light"/>
              </a:rPr>
              <a:t>Por ejemplo, se puede hacer una trazabilidad entre las pruebas y los sistemas operativos compatibles con una aplicación, se puede calcular la cantidad de sistemas operativos trabajados en las pruebas de compatibilidad, identificando el porcentaje de carencia de pruebas.</a:t>
            </a:r>
            <a:endParaRPr sz="1300">
              <a:solidFill>
                <a:schemeClr val="dk1"/>
              </a:solidFill>
              <a:highlight>
                <a:srgbClr val="EAFF6A"/>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4891d369e_0_9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4891d369e_0_9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00">
                <a:solidFill>
                  <a:schemeClr val="dk1"/>
                </a:solidFill>
                <a:highlight>
                  <a:srgbClr val="EAFF6A"/>
                </a:highlight>
              </a:rPr>
              <a:t>Ejemplo: </a:t>
            </a:r>
            <a:r>
              <a:rPr lang="es-419" sz="1300">
                <a:solidFill>
                  <a:schemeClr val="dk1"/>
                </a:solidFill>
                <a:highlight>
                  <a:srgbClr val="EAFF6A"/>
                </a:highlight>
                <a:latin typeface="Helvetica Neue Light"/>
                <a:ea typeface="Helvetica Neue Light"/>
                <a:cs typeface="Helvetica Neue Light"/>
                <a:sym typeface="Helvetica Neue Light"/>
              </a:rPr>
              <a:t>buscamos hacer click en un botón y no funciona. Creemos que es un problema en el código, pero en realidad es un error de conexión.</a:t>
            </a:r>
            <a:endParaRPr sz="1300">
              <a:highlight>
                <a:srgbClr val="EAFF6A"/>
              </a:highlight>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114891d369e_0_9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114891d369e_0_9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es-419" sz="1300">
                <a:solidFill>
                  <a:schemeClr val="dk1"/>
                </a:solidFill>
                <a:highlight>
                  <a:srgbClr val="EAFF6A"/>
                </a:highlight>
                <a:latin typeface="Helvetica Neue Light"/>
                <a:ea typeface="Helvetica Neue Light"/>
                <a:cs typeface="Helvetica Neue Light"/>
                <a:sym typeface="Helvetica Neue Light"/>
              </a:rPr>
              <a:t>Por ejemplo, se puede hacer una trazabilidad entre las pruebas y los sistemas operativos compatibles con una aplicación, se puede calcular la cantidad de sistemas operativos trabajados en las pruebas de compatibilidad, identificando el porcentaje de carencia de pruebas.</a:t>
            </a:r>
            <a:endParaRPr sz="1300">
              <a:solidFill>
                <a:schemeClr val="dk1"/>
              </a:solidFill>
              <a:highlight>
                <a:srgbClr val="EAFF6A"/>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highlight>
                <a:srgbClr val="EAFF6A"/>
              </a:highlight>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114891d369e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114891d369e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00">
                <a:solidFill>
                  <a:schemeClr val="dk1"/>
                </a:solidFill>
                <a:highlight>
                  <a:srgbClr val="EAFF6A"/>
                </a:highlight>
              </a:rPr>
              <a:t>Ejemplo: </a:t>
            </a:r>
            <a:r>
              <a:rPr lang="es-419" sz="1300">
                <a:solidFill>
                  <a:schemeClr val="dk1"/>
                </a:solidFill>
                <a:highlight>
                  <a:srgbClr val="EAFF6A"/>
                </a:highlight>
                <a:latin typeface="Helvetica Neue Light"/>
                <a:ea typeface="Helvetica Neue Light"/>
                <a:cs typeface="Helvetica Neue Light"/>
                <a:sym typeface="Helvetica Neue Light"/>
              </a:rPr>
              <a:t>buscamos hacer click en un botón y no funciona. Creemos que es un problema en el código, pero en realidad es un error de conexión.</a:t>
            </a:r>
            <a:endParaRPr sz="1300">
              <a:highlight>
                <a:srgbClr val="EAFF6A"/>
              </a:highlight>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4891d369e_0_9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4891d369e_0_9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4891d369e_0_9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4891d369e_0_9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highlight>
                <a:srgbClr val="EAFF6A"/>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highlight>
                <a:srgbClr val="EAFF6A"/>
              </a:highlight>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114891d369e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114891d369e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114891d369e_0_10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114891d369e_0_10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highlight>
                <a:srgbClr val="EAFF6A"/>
              </a:highlight>
              <a:latin typeface="Helvetica Neue Light"/>
              <a:ea typeface="Helvetica Neue Light"/>
              <a:cs typeface="Helvetica Neue Light"/>
              <a:sym typeface="Helvetica Neue Light"/>
            </a:endParaRPr>
          </a:p>
          <a:p>
            <a:pPr indent="0" lvl="0" marL="0" rtl="0" algn="just">
              <a:lnSpc>
                <a:spcPct val="115000"/>
              </a:lnSpc>
              <a:spcBef>
                <a:spcPts val="0"/>
              </a:spcBef>
              <a:spcAft>
                <a:spcPts val="0"/>
              </a:spcAft>
              <a:buClr>
                <a:schemeClr val="dk1"/>
              </a:buClr>
              <a:buSzPts val="1100"/>
              <a:buFont typeface="Arial"/>
              <a:buNone/>
            </a:pPr>
            <a:r>
              <a:t/>
            </a:r>
            <a:endParaRPr sz="1300">
              <a:solidFill>
                <a:schemeClr val="dk1"/>
              </a:solidFill>
              <a:highlight>
                <a:srgbClr val="EAFF6A"/>
              </a:highlight>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114891d369e_0_10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114891d369e_0_10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4891d369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4891d369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5f8f8f64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5f8f8f64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350">
                <a:solidFill>
                  <a:srgbClr val="5C6370"/>
                </a:solidFill>
                <a:highlight>
                  <a:srgbClr val="DEFC52"/>
                </a:highlight>
              </a:rPr>
              <a:t>Con ellas se </a:t>
            </a:r>
            <a:r>
              <a:rPr b="1" lang="es-419" sz="1350">
                <a:solidFill>
                  <a:srgbClr val="5C6370"/>
                </a:solidFill>
                <a:highlight>
                  <a:srgbClr val="DEFC52"/>
                </a:highlight>
              </a:rPr>
              <a:t>detectan antes errores </a:t>
            </a:r>
            <a:r>
              <a:rPr lang="es-419" sz="1350">
                <a:solidFill>
                  <a:srgbClr val="5C6370"/>
                </a:solidFill>
                <a:highlight>
                  <a:srgbClr val="DEFC52"/>
                </a:highlight>
              </a:rPr>
              <a:t>que, sin las pruebas unitarias, no se podrían detectar hasta fases más avanzadas como las pruebas de sistema, de integración e incluso en la beta.</a:t>
            </a:r>
            <a:endParaRPr sz="1350">
              <a:solidFill>
                <a:srgbClr val="5C6370"/>
              </a:solidFill>
              <a:highlight>
                <a:srgbClr val="DEFC52"/>
              </a:highlight>
            </a:endParaRPr>
          </a:p>
          <a:p>
            <a:pPr indent="0" lvl="0" marL="0" rtl="0" algn="l">
              <a:spcBef>
                <a:spcPts val="0"/>
              </a:spcBef>
              <a:spcAft>
                <a:spcPts val="0"/>
              </a:spcAft>
              <a:buClr>
                <a:schemeClr val="dk1"/>
              </a:buClr>
              <a:buSzPts val="1100"/>
              <a:buFont typeface="Arial"/>
              <a:buNone/>
            </a:pPr>
            <a:r>
              <a:rPr lang="es-419" sz="1350">
                <a:solidFill>
                  <a:srgbClr val="5C6370"/>
                </a:solidFill>
                <a:highlight>
                  <a:srgbClr val="DEFC52"/>
                </a:highlight>
              </a:rPr>
              <a:t>Realizar pruebas unitarias con regularidad supone, al final, un ahorro de tiempo y dinero.</a:t>
            </a:r>
            <a:endParaRPr b="1">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115f8f8f64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115f8f8f64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115f8f8f640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115f8f8f64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115f8f8f640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115f8f8f640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115f8f8f640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115f8f8f640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5f8f8f640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5f8f8f640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15f8f8f640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15f8f8f640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300">
                <a:solidFill>
                  <a:schemeClr val="dk1"/>
                </a:solidFill>
                <a:highlight>
                  <a:srgbClr val="E0FF00"/>
                </a:highlight>
                <a:latin typeface="Helvetica Neue Light"/>
                <a:ea typeface="Helvetica Neue Light"/>
                <a:cs typeface="Helvetica Neue Light"/>
                <a:sym typeface="Helvetica Neue Light"/>
              </a:rPr>
              <a:t>Dato para los alumnos: Esto se ve sobre todo en sistemas relacionados con internet, donde los dispositivos suelen crecer de manera exponencial o actualizarse con frecuencia.</a:t>
            </a:r>
            <a:endParaRPr sz="1300">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15f8f8f640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15f8f8f640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5f8f8f640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5f8f8f640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15f8f8f640_0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15f8f8f640_0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114891d369e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 name="Google Shape;124;g114891d369e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5f8f8f640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5f8f8f640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115f8f8f640_0_4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115f8f8f640_0_4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5f8f8f640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5f8f8f640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115f8f8f640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115f8f8f640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Se recomienda desde el minuto 0:16 hasta el minuto 3:52. Ya está programado el video para que se vean los minutos seleccionados</a:t>
            </a:r>
            <a:endParaRPr>
              <a:highlight>
                <a:srgbClr val="DEFC52"/>
              </a:highlight>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115eddce8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115eddce8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5eddce858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15eddce858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5eddce858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15eddce858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15eddce858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15eddce858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115eddce858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0" name="Google Shape;490;g115eddce85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115eddce858_0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115eddce858_0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114891d369e_0_2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114891d369e_0_2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15eddce858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15eddce858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115eddce858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115eddce858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Se deja un ejemplo para que vean fuera de clase, ya que las pruebas unitarias no corresponden a los tester, se les deja para investigar de que se trata esto y como se hace TDD</a:t>
            </a:r>
            <a:endParaRPr>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115eddce858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9" name="Google Shape;529;g115eddce858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15eddce858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15eddce858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5eddce858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5eddce858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Nota: Son los mismos objetivos que las pruebas de componente, pero a un nivel mas alto.</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5eddce858_0_3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15eddce858_0_3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5eddce858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5eddce858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Nota: Son los mismos objetivos que las pruebas de componente, pero a un nivel mas alto.</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5eddce858_0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15eddce858_0_3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115eddce858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115eddce858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115eddce858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115eddce858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14891d369e_0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14891d369e_0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15eddce858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15eddce858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5eddce858_0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5eddce858_0_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15eddce858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15eddce858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5eddce858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15eddce858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5eddce858_0_5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15eddce858_0_5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5eddce858_0_6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15eddce858_0_6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15eddce858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15eddce858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15eddce858_0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15eddce858_0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115eddce858_0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8" name="Google Shape;648;g115eddce858_0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5eddce858_0_7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5eddce858_0_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114891d369e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114891d369e_0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115eddce858_0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115eddce858_0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15eddce858_0_7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15eddce858_0_7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5eddce858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15eddce858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115eddce858_0_7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115eddce858_0_7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115eddce858_0_8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115eddce858_0_8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Font typeface="DM Sans"/>
              <a:buChar char="-"/>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115eddce858_0_8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115eddce858_0_8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115eddce858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115eddce858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5eddce858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5eddce858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Indicar que acá damos ejemplos pero no son únicamente las razones...</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5eddce858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15eddce858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Se sugiere trabajar en grupos, realizar la división de participantes por grupo dependiendo la cantidad de alumnos /tutores.</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1" name="Shape 731"/>
        <p:cNvGrpSpPr/>
        <p:nvPr/>
      </p:nvGrpSpPr>
      <p:grpSpPr>
        <a:xfrm>
          <a:off x="0" y="0"/>
          <a:ext cx="0" cy="0"/>
          <a:chOff x="0" y="0"/>
          <a:chExt cx="0" cy="0"/>
        </a:xfrm>
      </p:grpSpPr>
      <p:sp>
        <p:nvSpPr>
          <p:cNvPr id="732" name="Google Shape;732;g115eddce858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115eddce858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Para </a:t>
            </a:r>
            <a:r>
              <a:rPr lang="es-419">
                <a:solidFill>
                  <a:schemeClr val="dk1"/>
                </a:solidFill>
              </a:rPr>
              <a:t>e</a:t>
            </a:r>
            <a:r>
              <a:rPr lang="es-419">
                <a:solidFill>
                  <a:schemeClr val="dk1"/>
                </a:solidFill>
                <a:highlight>
                  <a:srgbClr val="E0FF00"/>
                </a:highlight>
              </a:rPr>
              <a:t>xplicar mejor daremos un ejemplo como…</a:t>
            </a:r>
            <a:br>
              <a:rPr lang="es-419">
                <a:solidFill>
                  <a:schemeClr val="dk1"/>
                </a:solidFill>
                <a:highlight>
                  <a:srgbClr val="E0FF00"/>
                </a:highlight>
              </a:rPr>
            </a:br>
            <a:r>
              <a:rPr lang="es-419">
                <a:solidFill>
                  <a:schemeClr val="dk1"/>
                </a:solidFill>
                <a:highlight>
                  <a:srgbClr val="E0FF00"/>
                </a:highlight>
              </a:rPr>
              <a:t>Pruebas en aplicaciones movil. Necesitamos una computadora y dos celulares (android e ios). Documentacion, historias de usuario. Tecnicas de prueba seran pruebas exploratorias y de casos de uso, en ese orden. Tipo funcional. Nivel Integracion, sistema y de aceptación.</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14891d369e_0_5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14891d369e_0_5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5eddce858_1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15eddce858_1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Para </a:t>
            </a:r>
            <a:r>
              <a:rPr lang="es-419">
                <a:solidFill>
                  <a:schemeClr val="dk1"/>
                </a:solidFill>
              </a:rPr>
              <a:t>e</a:t>
            </a:r>
            <a:r>
              <a:rPr lang="es-419">
                <a:solidFill>
                  <a:schemeClr val="dk1"/>
                </a:solidFill>
                <a:highlight>
                  <a:srgbClr val="E0FF00"/>
                </a:highlight>
              </a:rPr>
              <a:t>xplicar mejor daremos un ejemplo como…</a:t>
            </a:r>
            <a:br>
              <a:rPr lang="es-419">
                <a:solidFill>
                  <a:schemeClr val="dk1"/>
                </a:solidFill>
                <a:highlight>
                  <a:srgbClr val="E0FF00"/>
                </a:highlight>
              </a:rPr>
            </a:br>
            <a:r>
              <a:rPr lang="es-419">
                <a:solidFill>
                  <a:schemeClr val="dk1"/>
                </a:solidFill>
                <a:highlight>
                  <a:srgbClr val="E0FF00"/>
                </a:highlight>
              </a:rPr>
              <a:t>Pruebas en aplicaciones movil. Necesitamos una computadora y dos celulares (android e ios). Documentacion, historias de usuario. Tecnicas de prueba seran pruebas exploratorias y de casos de uso, en ese orden. Tipo funcional. Nivel Integracion, sistema y de aceptación.</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5eddce858_1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5eddce858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Para </a:t>
            </a:r>
            <a:r>
              <a:rPr lang="es-419">
                <a:solidFill>
                  <a:schemeClr val="dk1"/>
                </a:solidFill>
              </a:rPr>
              <a:t>e</a:t>
            </a:r>
            <a:r>
              <a:rPr lang="es-419">
                <a:solidFill>
                  <a:schemeClr val="dk1"/>
                </a:solidFill>
                <a:highlight>
                  <a:srgbClr val="E0FF00"/>
                </a:highlight>
              </a:rPr>
              <a:t>xplicar mejor daremos un ejemplo como…</a:t>
            </a:r>
            <a:br>
              <a:rPr lang="es-419">
                <a:solidFill>
                  <a:schemeClr val="dk1"/>
                </a:solidFill>
                <a:highlight>
                  <a:srgbClr val="E0FF00"/>
                </a:highlight>
              </a:rPr>
            </a:br>
            <a:r>
              <a:rPr lang="es-419">
                <a:solidFill>
                  <a:schemeClr val="dk1"/>
                </a:solidFill>
                <a:highlight>
                  <a:srgbClr val="E0FF00"/>
                </a:highlight>
              </a:rPr>
              <a:t>Pruebas en aplicaciones movil. Necesitamos una computadora y dos celulares (android e ios). Documentacion, historias de usuario. Tecnicas de prueba seran pruebas exploratorias y de casos de uso, en ese orden. Tipo funcional. Nivel Integracion, sistema y de aceptación.</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15eddce858_1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15eddce858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1161297f1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1161297f1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115eddce858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115eddce858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5eddce858_1_3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5eddce858_1_3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115eddce858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115eddce858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15eddce858_1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115eddce858_1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419">
                <a:solidFill>
                  <a:schemeClr val="dk1"/>
                </a:solidFill>
                <a:latin typeface="DM Sans"/>
                <a:ea typeface="DM Sans"/>
                <a:cs typeface="DM Sans"/>
                <a:sym typeface="DM Sans"/>
              </a:rPr>
              <a:t>Enviar el contenido a integrar a </a:t>
            </a:r>
            <a:r>
              <a:rPr lang="es-419" u="sng">
                <a:solidFill>
                  <a:schemeClr val="hlink"/>
                </a:solidFill>
                <a:latin typeface="DM Sans"/>
                <a:ea typeface="DM Sans"/>
                <a:cs typeface="DM Sans"/>
                <a:sym typeface="DM Sans"/>
                <a:hlinkClick r:id="rId2"/>
              </a:rPr>
              <a:t>contenidos@coderhouse.com</a:t>
            </a:r>
            <a:r>
              <a:rPr lang="es-419">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accent1"/>
                </a:solidFill>
                <a:latin typeface="DM Sans"/>
                <a:ea typeface="DM Sans"/>
                <a:cs typeface="DM Sans"/>
                <a:sym typeface="DM Sans"/>
              </a:rPr>
              <a:t>El material recomendado es únicamente a modo de sugerencia.</a:t>
            </a:r>
            <a:br>
              <a:rPr b="1" lang="es-419">
                <a:solidFill>
                  <a:schemeClr val="accent1"/>
                </a:solidFill>
                <a:latin typeface="DM Sans"/>
                <a:ea typeface="DM Sans"/>
                <a:cs typeface="DM Sans"/>
                <a:sym typeface="DM Sans"/>
              </a:rPr>
            </a:br>
            <a:r>
              <a:rPr b="1" lang="es-419">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115eddce858_1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115eddce858_1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15eddce858_1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15eddce858_1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14891d369e_0_5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14891d369e_0_5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115eddce858_1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115eddce858_1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62" name="Shape 62"/>
        <p:cNvGrpSpPr/>
        <p:nvPr/>
      </p:nvGrpSpPr>
      <p:grpSpPr>
        <a:xfrm>
          <a:off x="0" y="0"/>
          <a:ext cx="0" cy="0"/>
          <a:chOff x="0" y="0"/>
          <a:chExt cx="0" cy="0"/>
        </a:xfrm>
      </p:grpSpPr>
      <p:sp>
        <p:nvSpPr>
          <p:cNvPr id="63" name="Google Shape;63;p1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 name="Google Shape;64;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65" name="Shape 65"/>
        <p:cNvGrpSpPr/>
        <p:nvPr/>
      </p:nvGrpSpPr>
      <p:grpSpPr>
        <a:xfrm>
          <a:off x="0" y="0"/>
          <a:ext cx="0" cy="0"/>
          <a:chOff x="0" y="0"/>
          <a:chExt cx="0" cy="0"/>
        </a:xfrm>
      </p:grpSpPr>
      <p:sp>
        <p:nvSpPr>
          <p:cNvPr id="66" name="Google Shape;66;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 name="Google Shape;67;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8" name="Shape 68"/>
        <p:cNvGrpSpPr/>
        <p:nvPr/>
      </p:nvGrpSpPr>
      <p:grpSpPr>
        <a:xfrm>
          <a:off x="0" y="0"/>
          <a:ext cx="0" cy="0"/>
          <a:chOff x="0" y="0"/>
          <a:chExt cx="0" cy="0"/>
        </a:xfrm>
      </p:grpSpPr>
      <p:pic>
        <p:nvPicPr>
          <p:cNvPr id="69" name="Google Shape;69;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0" name="Shape 70"/>
        <p:cNvGrpSpPr/>
        <p:nvPr/>
      </p:nvGrpSpPr>
      <p:grpSpPr>
        <a:xfrm>
          <a:off x="0" y="0"/>
          <a:ext cx="0" cy="0"/>
          <a:chOff x="0" y="0"/>
          <a:chExt cx="0" cy="0"/>
        </a:xfrm>
      </p:grpSpPr>
      <p:pic>
        <p:nvPicPr>
          <p:cNvPr id="71" name="Google Shape;71;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2" name="Shape 72"/>
        <p:cNvGrpSpPr/>
        <p:nvPr/>
      </p:nvGrpSpPr>
      <p:grpSpPr>
        <a:xfrm>
          <a:off x="0" y="0"/>
          <a:ext cx="0" cy="0"/>
          <a:chOff x="0" y="0"/>
          <a:chExt cx="0" cy="0"/>
        </a:xfrm>
      </p:grpSpPr>
      <p:pic>
        <p:nvPicPr>
          <p:cNvPr id="73" name="Google Shape;73;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24"/>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 name="Google Shape;76;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1" name="Google Shape;81;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82" name="Shape 82"/>
        <p:cNvGrpSpPr/>
        <p:nvPr/>
      </p:nvGrpSpPr>
      <p:grpSpPr>
        <a:xfrm>
          <a:off x="0" y="0"/>
          <a:ext cx="0" cy="0"/>
          <a:chOff x="0" y="0"/>
          <a:chExt cx="0" cy="0"/>
        </a:xfrm>
      </p:grpSpPr>
      <p:sp>
        <p:nvSpPr>
          <p:cNvPr id="83" name="Google Shape;83;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4" name="Google Shape;84;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7" name="Google Shape;87;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6">
  <p:cSld name="SECTION_HEADER_1_1_1_1_1_1_1_8">
    <p:bg>
      <p:bgPr>
        <a:blipFill>
          <a:blip r:embed="rId2">
            <a:alphaModFix/>
          </a:blip>
          <a:stretch>
            <a:fillRect/>
          </a:stretch>
        </a:blipFill>
      </p:bgPr>
    </p:bg>
    <p:spTree>
      <p:nvGrpSpPr>
        <p:cNvPr id="88" name="Shape 88"/>
        <p:cNvGrpSpPr/>
        <p:nvPr/>
      </p:nvGrpSpPr>
      <p:grpSpPr>
        <a:xfrm>
          <a:off x="0" y="0"/>
          <a:ext cx="0" cy="0"/>
          <a:chOff x="0" y="0"/>
          <a:chExt cx="0" cy="0"/>
        </a:xfrm>
      </p:grpSpPr>
      <p:sp>
        <p:nvSpPr>
          <p:cNvPr id="89" name="Google Shape;89;p2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0" name="Google Shape;90;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7">
  <p:cSld name="SECTION_HEADER_1_1_1_1_1_1_1_9">
    <p:bg>
      <p:bgPr>
        <a:blipFill>
          <a:blip r:embed="rId2">
            <a:alphaModFix/>
          </a:blip>
          <a:stretch>
            <a:fillRect/>
          </a:stretch>
        </a:blipFill>
      </p:bgPr>
    </p:bg>
    <p:spTree>
      <p:nvGrpSpPr>
        <p:cNvPr id="93" name="Shape 93"/>
        <p:cNvGrpSpPr/>
        <p:nvPr/>
      </p:nvGrpSpPr>
      <p:grpSpPr>
        <a:xfrm>
          <a:off x="0" y="0"/>
          <a:ext cx="0" cy="0"/>
          <a:chOff x="0" y="0"/>
          <a:chExt cx="0" cy="0"/>
        </a:xfrm>
      </p:grpSpPr>
      <p:sp>
        <p:nvSpPr>
          <p:cNvPr id="94" name="Google Shape;94;p3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5" name="Google Shape;95;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27.jpg"/><Relationship Id="rId4" Type="http://schemas.openxmlformats.org/officeDocument/2006/relationships/hyperlink" Target="https://pixabay.com/images/search/notebook/"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30.jpg"/><Relationship Id="rId4" Type="http://schemas.openxmlformats.org/officeDocument/2006/relationships/hyperlink" Target="https://www.pexels.com/es-es/buscar/testing/" TargetMode="External"/><Relationship Id="rId5" Type="http://schemas.openxmlformats.org/officeDocument/2006/relationships/hyperlink" Target="https://www.pexels.com/es-es/buscar/test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3.jpg"/><Relationship Id="rId4" Type="http://schemas.openxmlformats.org/officeDocument/2006/relationships/hyperlink" Target="https://www.pexels.com/es-es/buscar/test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5.xml"/><Relationship Id="rId3" Type="http://schemas.openxmlformats.org/officeDocument/2006/relationships/image" Target="../media/image33.jpg"/><Relationship Id="rId4" Type="http://schemas.openxmlformats.org/officeDocument/2006/relationships/hyperlink" Target="https://www.pexels.com/es-es/buscar/test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33.jpg"/><Relationship Id="rId4" Type="http://schemas.openxmlformats.org/officeDocument/2006/relationships/hyperlink" Target="https://www.pexels.com/es-es/buscar/test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7.xml"/><Relationship Id="rId3" Type="http://schemas.openxmlformats.org/officeDocument/2006/relationships/hyperlink" Target="http://demo.guru99.com/test/newtours/register.php" TargetMode="Externa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9.xml"/><Relationship Id="rId3" Type="http://schemas.openxmlformats.org/officeDocument/2006/relationships/image" Target="../media/image32.jpg"/><Relationship Id="rId4" Type="http://schemas.openxmlformats.org/officeDocument/2006/relationships/hyperlink" Target="https://www.pexels.com/es-es/buscar/conectividad%20y%20segurida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38.jpg"/><Relationship Id="rId4" Type="http://schemas.openxmlformats.org/officeDocument/2006/relationships/hyperlink" Target="https://www.pexels.com/es-es/buscar/conectividad%20y%20seguridad/"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1.xml"/><Relationship Id="rId3" Type="http://schemas.openxmlformats.org/officeDocument/2006/relationships/image" Target="../media/image32.jpg"/><Relationship Id="rId4" Type="http://schemas.openxmlformats.org/officeDocument/2006/relationships/hyperlink" Target="https://www.pexels.com/es-es/buscar/conectividad%20y%20seguridad/"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38.jpg"/><Relationship Id="rId4" Type="http://schemas.openxmlformats.org/officeDocument/2006/relationships/hyperlink" Target="https://www.pexels.com/es-es/buscar/conectividad%20y%20seguridad/"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3.xml"/><Relationship Id="rId3" Type="http://schemas.openxmlformats.org/officeDocument/2006/relationships/image" Target="../media/image32.jpg"/><Relationship Id="rId4" Type="http://schemas.openxmlformats.org/officeDocument/2006/relationships/hyperlink" Target="https://www.pexels.com/es-es/buscar/conectividad%20y%20seguridad/"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8.jpg"/><Relationship Id="rId4" Type="http://schemas.openxmlformats.org/officeDocument/2006/relationships/hyperlink" Target="https://www.pexels.com/es-es/buscar/conectividad%20y%20seguridad/"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6.xml"/><Relationship Id="rId3" Type="http://schemas.openxmlformats.org/officeDocument/2006/relationships/image" Target="../media/image36.jpg"/><Relationship Id="rId4" Type="http://schemas.openxmlformats.org/officeDocument/2006/relationships/hyperlink" Target="https://www.pexels.com/es-es/buscar/codig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42.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36.jpg"/><Relationship Id="rId4" Type="http://schemas.openxmlformats.org/officeDocument/2006/relationships/hyperlink" Target="https://www.pexels.com/es-es/buscar/codigo/"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9.xml"/><Relationship Id="rId3" Type="http://schemas.openxmlformats.org/officeDocument/2006/relationships/hyperlink" Target="https://www.panel.es/software-qa-cuales-son-los-tipos-de-pruebas-software/" TargetMode="Externa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 Id="rId3" Type="http://schemas.openxmlformats.org/officeDocument/2006/relationships/image" Target="../media/image54.jpg"/><Relationship Id="rId4" Type="http://schemas.openxmlformats.org/officeDocument/2006/relationships/hyperlink" Target="https://www.pexels.com/es-es/foto/foto-de-personas-haciendo-apretones-de-manos-3183197/"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3.xml"/><Relationship Id="rId3" Type="http://schemas.openxmlformats.org/officeDocument/2006/relationships/image" Target="../media/image54.jpg"/><Relationship Id="rId4" Type="http://schemas.openxmlformats.org/officeDocument/2006/relationships/hyperlink" Target="https://www.pexels.com/es-es/foto/foto-de-personas-haciendo-apretones-de-manos-3183197/"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6.xml"/><Relationship Id="rId3" Type="http://schemas.openxmlformats.org/officeDocument/2006/relationships/image" Target="../media/image54.jpg"/><Relationship Id="rId4" Type="http://schemas.openxmlformats.org/officeDocument/2006/relationships/hyperlink" Target="https://www.pexels.com/es-es/foto/foto-de-personas-haciendo-apretones-de-manos-3183197/"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7.xml"/><Relationship Id="rId3" Type="http://schemas.openxmlformats.org/officeDocument/2006/relationships/image" Target="../media/image54.jpg"/><Relationship Id="rId4" Type="http://schemas.openxmlformats.org/officeDocument/2006/relationships/hyperlink" Target="https://www.pexels.com/es-es/foto/foto-de-personas-haciendo-apretones-de-manos-3183197/"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3.xml"/><Relationship Id="rId3" Type="http://schemas.openxmlformats.org/officeDocument/2006/relationships/hyperlink" Target="http://www.youtube.com/watch?v=uoiM1BPKfxE" TargetMode="External"/><Relationship Id="rId4" Type="http://schemas.openxmlformats.org/officeDocument/2006/relationships/image" Target="../media/image41.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43.jpg"/><Relationship Id="rId4" Type="http://schemas.openxmlformats.org/officeDocument/2006/relationships/hyperlink" Target="https://pixabay.com/fi/illustrations/geometrinen-design-tietokone-1732847/" TargetMode="External"/><Relationship Id="rId5" Type="http://schemas.openxmlformats.org/officeDocument/2006/relationships/hyperlink" Target="https://pixabay.com/fi/illustrations/geometrinen-design-tietokone-1732847/"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6.xml"/><Relationship Id="rId3" Type="http://schemas.openxmlformats.org/officeDocument/2006/relationships/image" Target="../media/image43.jpg"/><Relationship Id="rId4" Type="http://schemas.openxmlformats.org/officeDocument/2006/relationships/hyperlink" Target="https://pixabay.com/fi/illustrations/geometrinen-design-tietokone-1732847/"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43.jpg"/><Relationship Id="rId4" Type="http://schemas.openxmlformats.org/officeDocument/2006/relationships/hyperlink" Target="https://pixabay.com/fi/illustrations/geometrinen-design-tietokone-1732847/"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6.png"/><Relationship Id="rId5" Type="http://schemas.openxmlformats.org/officeDocument/2006/relationships/slide" Target="/ppt/slides/slide6.xml"/><Relationship Id="rId6" Type="http://schemas.openxmlformats.org/officeDocument/2006/relationships/slide" Target="/ppt/slides/slide39.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3.xml"/><Relationship Id="rId3" Type="http://schemas.openxmlformats.org/officeDocument/2006/relationships/image" Target="../media/image53.jpg"/><Relationship Id="rId4" Type="http://schemas.openxmlformats.org/officeDocument/2006/relationships/hyperlink" Target="https://www.pexels.com/es-es/foto/ingeniera-que-controla-el-simulador-de-vuelo-3862132/" TargetMode="External"/><Relationship Id="rId5" Type="http://schemas.openxmlformats.org/officeDocument/2006/relationships/hyperlink" Target="https://www.pexels.com/es-es/foto/ingeniera-que-controla-el-simulador-de-vuelo-3862132/"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4.xml"/><Relationship Id="rId3" Type="http://schemas.openxmlformats.org/officeDocument/2006/relationships/image" Target="../media/image53.jpg"/><Relationship Id="rId4" Type="http://schemas.openxmlformats.org/officeDocument/2006/relationships/hyperlink" Target="https://www.pexels.com/es-es/foto/ingeniera-que-controla-el-simulador-de-vuelo-3862132/"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5.xml"/><Relationship Id="rId3" Type="http://schemas.openxmlformats.org/officeDocument/2006/relationships/image" Target="../media/image53.jpg"/><Relationship Id="rId4" Type="http://schemas.openxmlformats.org/officeDocument/2006/relationships/hyperlink" Target="https://www.pexels.com/es-es/foto/ingeniera-que-controla-el-simulador-de-vuelo-3862132/"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6.xml"/><Relationship Id="rId3" Type="http://schemas.openxmlformats.org/officeDocument/2006/relationships/image" Target="../media/image53.jpg"/><Relationship Id="rId4" Type="http://schemas.openxmlformats.org/officeDocument/2006/relationships/hyperlink" Target="https://www.pexels.com/es-es/foto/ingeniera-que-controla-el-simulador-de-vuelo-3862132/"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0.xml"/><Relationship Id="rId3" Type="http://schemas.openxmlformats.org/officeDocument/2006/relationships/image" Target="../media/image46.jpg"/><Relationship Id="rId4" Type="http://schemas.openxmlformats.org/officeDocument/2006/relationships/hyperlink" Target="https://www.pexels.com/es-es/foto/hacker-sin-rostro-que-accede-a-informacion-secreta-en-la-computadora-en-el-crepusculo-5240548/"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1.xml"/><Relationship Id="rId3" Type="http://schemas.openxmlformats.org/officeDocument/2006/relationships/image" Target="../media/image50.jpg"/><Relationship Id="rId4" Type="http://schemas.openxmlformats.org/officeDocument/2006/relationships/hyperlink" Target="https://www.pexels.com/es-es/foto/hacker-sin-rostro-que-accede-a-informacion-secreta-en-la-computadora-en-el-crepusculo-5240548/"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3.xml"/><Relationship Id="rId3" Type="http://schemas.openxmlformats.org/officeDocument/2006/relationships/image" Target="../media/image45.jpg"/><Relationship Id="rId4" Type="http://schemas.openxmlformats.org/officeDocument/2006/relationships/hyperlink" Target="https://www.pexels.com/es-es/foto/cajas-votacion-marca-eleccion-8850706/"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4.xml"/><Relationship Id="rId3" Type="http://schemas.openxmlformats.org/officeDocument/2006/relationships/image" Target="../media/image44.png"/><Relationship Id="rId4" Type="http://schemas.openxmlformats.org/officeDocument/2006/relationships/hyperlink" Target="https://www.pexels.com/es-es/foto/cajas-votacion-marca-eleccion-8850706/" TargetMode="External"/><Relationship Id="rId5" Type="http://schemas.openxmlformats.org/officeDocument/2006/relationships/image" Target="../media/image45.jp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5.xml"/><Relationship Id="rId3" Type="http://schemas.openxmlformats.org/officeDocument/2006/relationships/image" Target="../media/image45.jpg"/><Relationship Id="rId4" Type="http://schemas.openxmlformats.org/officeDocument/2006/relationships/hyperlink" Target="https://www.pexels.com/es-es/foto/cajas-votacion-marca-eleccion-8850706/"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9.jpg"/><Relationship Id="rId4" Type="http://schemas.openxmlformats.org/officeDocument/2006/relationships/hyperlink" Target="https://pixabay.com/fi/illustrations/hallitus-koulu-yliopisto-oppia-361516/" TargetMode="External"/><Relationship Id="rId5" Type="http://schemas.openxmlformats.org/officeDocument/2006/relationships/hyperlink" Target="https://pixabay.com/fi/illustrations/hallitus-koulu-yliopisto-oppia-361516/"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72.xml"/><Relationship Id="rId3" Type="http://schemas.openxmlformats.org/officeDocument/2006/relationships/image" Target="../media/image45.jpg"/><Relationship Id="rId4" Type="http://schemas.openxmlformats.org/officeDocument/2006/relationships/hyperlink" Target="https://www.pexels.com/es-es/foto/cajas-votacion-marca-eleccion-8850706/" TargetMode="Externa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3.xml"/><Relationship Id="rId3" Type="http://schemas.openxmlformats.org/officeDocument/2006/relationships/image" Target="../media/image44.png"/><Relationship Id="rId4" Type="http://schemas.openxmlformats.org/officeDocument/2006/relationships/hyperlink" Target="https://www.pexels.com/es-es/foto/cajas-votacion-marca-eleccion-8850706/" TargetMode="External"/><Relationship Id="rId5" Type="http://schemas.openxmlformats.org/officeDocument/2006/relationships/image" Target="../media/image45.jp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4.xml"/><Relationship Id="rId3"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6.xml"/><Relationship Id="rId3" Type="http://schemas.openxmlformats.org/officeDocument/2006/relationships/image" Target="../media/image57.jpg"/><Relationship Id="rId4" Type="http://schemas.openxmlformats.org/officeDocument/2006/relationships/hyperlink" Target="https://www.pexels.com/es-es/foto/laptop-en-mesa-en-taller-3846554/"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7.xml"/><Relationship Id="rId3" Type="http://schemas.openxmlformats.org/officeDocument/2006/relationships/image" Target="../media/image49.jpg"/><Relationship Id="rId4" Type="http://schemas.openxmlformats.org/officeDocument/2006/relationships/hyperlink" Target="https://www.pexels.com/es-es/foto/laptop-en-mesa-en-taller-3846554/" TargetMode="Externa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4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 Id="rId3" Type="http://schemas.openxmlformats.org/officeDocument/2006/relationships/image" Target="../media/image48.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0.xml"/><Relationship Id="rId3" Type="http://schemas.openxmlformats.org/officeDocument/2006/relationships/image" Target="../media/image48.png"/><Relationship Id="rId4" Type="http://schemas.openxmlformats.org/officeDocument/2006/relationships/image" Target="../media/image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1.xml"/><Relationship Id="rId3" Type="http://schemas.openxmlformats.org/officeDocument/2006/relationships/image" Target="../media/image48.png"/><Relationship Id="rId4" Type="http://schemas.openxmlformats.org/officeDocument/2006/relationships/image" Target="../media/image4.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6.xml"/><Relationship Id="rId3" Type="http://schemas.openxmlformats.org/officeDocument/2006/relationships/image" Target="../media/image5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7.xml"/><Relationship Id="rId3" Type="http://schemas.openxmlformats.org/officeDocument/2006/relationships/image" Target="../media/image51.png"/><Relationship Id="rId4" Type="http://schemas.openxmlformats.org/officeDocument/2006/relationships/hyperlink" Target="https://141647fc-7a5b-4407-a84a-78567bb3f5b0.filesusr.com/ugd/acfdb9_743bf3d31dde49578c94d97e5b96b9da.pdf" TargetMode="External"/><Relationship Id="rId9" Type="http://schemas.openxmlformats.org/officeDocument/2006/relationships/hyperlink" Target="https://www.youtube.com/watch?v=A9D8FgIvjuw" TargetMode="External"/><Relationship Id="rId5" Type="http://schemas.openxmlformats.org/officeDocument/2006/relationships/hyperlink" Target="https://www.youtube.com/watch?v=YuRdaR6wwWU" TargetMode="External"/><Relationship Id="rId6" Type="http://schemas.openxmlformats.org/officeDocument/2006/relationships/hyperlink" Target="http://youtube.com/watch?v=3hPCueKXlq4" TargetMode="External"/><Relationship Id="rId7" Type="http://schemas.openxmlformats.org/officeDocument/2006/relationships/hyperlink" Target="https://www.youtube.com/watch?v=uoiM1BPKfxE" TargetMode="External"/><Relationship Id="rId8" Type="http://schemas.openxmlformats.org/officeDocument/2006/relationships/hyperlink" Target="https://www.youtube.com/watch?v=GVegCwwfBZ0"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9.xml"/><Relationship Id="rId3" Type="http://schemas.openxmlformats.org/officeDocument/2006/relationships/image" Target="../media/image27.jpg"/><Relationship Id="rId4" Type="http://schemas.openxmlformats.org/officeDocument/2006/relationships/hyperlink" Target="https://pixabay.com/images/search/notebook/" TargetMode="Externa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0.xml"/><Relationship Id="rId3"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3"/>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33"/>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04" name="Google Shape;104;p33"/>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05" name="Google Shape;105;p33"/>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4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42"/>
          <p:cNvPicPr preferRelativeResize="0"/>
          <p:nvPr/>
        </p:nvPicPr>
        <p:blipFill rotWithShape="1">
          <a:blip r:embed="rId3">
            <a:alphaModFix/>
          </a:blip>
          <a:srcRect b="0" l="26338" r="26333" t="0"/>
          <a:stretch/>
        </p:blipFill>
        <p:spPr>
          <a:xfrm>
            <a:off x="504875" y="468275"/>
            <a:ext cx="2923973" cy="4118750"/>
          </a:xfrm>
          <a:prstGeom prst="rect">
            <a:avLst/>
          </a:prstGeom>
          <a:noFill/>
          <a:ln>
            <a:noFill/>
          </a:ln>
        </p:spPr>
      </p:pic>
      <p:sp>
        <p:nvSpPr>
          <p:cNvPr id="197" name="Google Shape;197;p42"/>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Tipos de pruebas</a:t>
            </a:r>
            <a:endParaRPr b="1" sz="4000">
              <a:solidFill>
                <a:schemeClr val="dk1"/>
              </a:solidFill>
              <a:latin typeface="DM Sans"/>
              <a:ea typeface="DM Sans"/>
              <a:cs typeface="DM Sans"/>
              <a:sym typeface="DM Sans"/>
            </a:endParaRPr>
          </a:p>
        </p:txBody>
      </p:sp>
      <p:sp>
        <p:nvSpPr>
          <p:cNvPr id="198" name="Google Shape;198;p42"/>
          <p:cNvSpPr txBox="1"/>
          <p:nvPr/>
        </p:nvSpPr>
        <p:spPr>
          <a:xfrm>
            <a:off x="3649500" y="2211613"/>
            <a:ext cx="49872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Funcional</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No funcional</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Caja blanca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Asociada al cambio</a:t>
            </a:r>
            <a:endParaRPr sz="1350">
              <a:latin typeface="DM Sans"/>
              <a:ea typeface="DM Sans"/>
              <a:cs typeface="DM Sans"/>
              <a:sym typeface="DM Sans"/>
            </a:endParaRPr>
          </a:p>
        </p:txBody>
      </p:sp>
      <p:sp>
        <p:nvSpPr>
          <p:cNvPr id="199" name="Google Shape;199;p42"/>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Pixabay</a:t>
            </a:r>
            <a:endParaRPr sz="1350">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4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4 Objetivos de los tipos de pruebas</a:t>
            </a:r>
            <a:endParaRPr b="1" sz="4000">
              <a:solidFill>
                <a:schemeClr val="dk1"/>
              </a:solidFill>
              <a:latin typeface="DM Sans"/>
              <a:ea typeface="DM Sans"/>
              <a:cs typeface="DM Sans"/>
              <a:sym typeface="DM Sans"/>
            </a:endParaRPr>
          </a:p>
        </p:txBody>
      </p:sp>
      <p:sp>
        <p:nvSpPr>
          <p:cNvPr id="205" name="Google Shape;205;p43"/>
          <p:cNvSpPr txBox="1"/>
          <p:nvPr/>
        </p:nvSpPr>
        <p:spPr>
          <a:xfrm>
            <a:off x="473350" y="1908175"/>
            <a:ext cx="3834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Evaluar la completitud, corrección y pertinencia - </a:t>
            </a:r>
            <a:r>
              <a:rPr b="1" lang="es-419" sz="1350">
                <a:latin typeface="DM Sans"/>
                <a:ea typeface="DM Sans"/>
                <a:cs typeface="DM Sans"/>
                <a:sym typeface="DM Sans"/>
              </a:rPr>
              <a:t>Funcional.</a:t>
            </a:r>
            <a:endParaRPr b="1"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Evaluar la viabilidad, eficiencia de desempeño, seguridad, compatibilidad y usabilidad - </a:t>
            </a:r>
            <a:r>
              <a:rPr b="1" lang="es-419" sz="1350">
                <a:latin typeface="DM Sans"/>
                <a:ea typeface="DM Sans"/>
                <a:cs typeface="DM Sans"/>
                <a:sym typeface="DM Sans"/>
              </a:rPr>
              <a:t>No Funcional.</a:t>
            </a:r>
            <a:endParaRPr b="1"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Evaluar si la estructura del sistema es correcta, completa y según lo especificado - </a:t>
            </a:r>
            <a:r>
              <a:rPr b="1" lang="es-419" sz="1350">
                <a:solidFill>
                  <a:schemeClr val="dk1"/>
                </a:solidFill>
                <a:latin typeface="DM Sans"/>
                <a:ea typeface="DM Sans"/>
                <a:cs typeface="DM Sans"/>
                <a:sym typeface="DM Sans"/>
              </a:rPr>
              <a:t>Caja Blanca.</a:t>
            </a:r>
            <a:endParaRPr b="1" sz="1350">
              <a:latin typeface="DM Sans"/>
              <a:ea typeface="DM Sans"/>
              <a:cs typeface="DM Sans"/>
              <a:sym typeface="DM Sans"/>
            </a:endParaRPr>
          </a:p>
        </p:txBody>
      </p:sp>
      <p:sp>
        <p:nvSpPr>
          <p:cNvPr id="206" name="Google Shape;206;p43"/>
          <p:cNvSpPr txBox="1"/>
          <p:nvPr/>
        </p:nvSpPr>
        <p:spPr>
          <a:xfrm>
            <a:off x="4527575" y="1908175"/>
            <a:ext cx="38346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Evaluar los efectos de los cambios, tales como confirmar que los defectos han sido corregidos y buscar cambios no deseados en el comportamiento que </a:t>
            </a:r>
            <a:r>
              <a:rPr lang="es-419" sz="1350">
                <a:latin typeface="DM Sans"/>
                <a:ea typeface="DM Sans"/>
                <a:cs typeface="DM Sans"/>
                <a:sym typeface="DM Sans"/>
              </a:rPr>
              <a:t>resultan</a:t>
            </a:r>
            <a:r>
              <a:rPr lang="es-419" sz="1350">
                <a:latin typeface="DM Sans"/>
                <a:ea typeface="DM Sans"/>
                <a:cs typeface="DM Sans"/>
                <a:sym typeface="DM Sans"/>
              </a:rPr>
              <a:t> de cambios en el software o en el entorno - </a:t>
            </a:r>
            <a:r>
              <a:rPr b="1" lang="es-419" sz="1350">
                <a:latin typeface="DM Sans"/>
                <a:ea typeface="DM Sans"/>
                <a:cs typeface="DM Sans"/>
                <a:sym typeface="DM Sans"/>
              </a:rPr>
              <a:t>Asociada al Cambio.</a:t>
            </a:r>
            <a:endParaRPr b="1" sz="1350">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4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 funcional</a:t>
            </a:r>
            <a:endParaRPr b="1" sz="400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4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 </a:t>
            </a:r>
            <a:endParaRPr b="1" sz="4000">
              <a:solidFill>
                <a:schemeClr val="dk1"/>
              </a:solidFill>
              <a:latin typeface="DM Sans"/>
              <a:ea typeface="DM Sans"/>
              <a:cs typeface="DM Sans"/>
              <a:sym typeface="DM Sans"/>
            </a:endParaRPr>
          </a:p>
        </p:txBody>
      </p:sp>
      <p:sp>
        <p:nvSpPr>
          <p:cNvPr id="217" name="Google Shape;217;p45"/>
          <p:cNvSpPr txBox="1"/>
          <p:nvPr/>
        </p:nvSpPr>
        <p:spPr>
          <a:xfrm>
            <a:off x="457725" y="2211625"/>
            <a:ext cx="47301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 prueba funcional de un sistema incluye pruebas que evalúan las funciones que el sistema debe realizar. Los requisitos funcionales pueden estar descritos en productos de trabajo tales como especificaciones de requisitos de negocio, épicas, historias de usuario, casos de uso, o especificaciones funcionales. </a:t>
            </a:r>
            <a:endParaRPr sz="1350">
              <a:latin typeface="DM Sans"/>
              <a:ea typeface="DM Sans"/>
              <a:cs typeface="DM Sans"/>
              <a:sym typeface="DM Sans"/>
            </a:endParaRPr>
          </a:p>
          <a:p>
            <a:pPr indent="0" lvl="0" marL="0" rtl="0" algn="l">
              <a:lnSpc>
                <a:spcPct val="115000"/>
              </a:lnSpc>
              <a:spcBef>
                <a:spcPts val="0"/>
              </a:spcBef>
              <a:spcAft>
                <a:spcPts val="0"/>
              </a:spcAft>
              <a:buNone/>
            </a:pPr>
            <a:r>
              <a:rPr b="1" lang="es-419" sz="1350">
                <a:latin typeface="DM Sans"/>
                <a:ea typeface="DM Sans"/>
                <a:cs typeface="DM Sans"/>
                <a:sym typeface="DM Sans"/>
              </a:rPr>
              <a:t>Las funciones describen "qué" debe hacer el sistema.</a:t>
            </a:r>
            <a:endParaRPr b="1" sz="1350">
              <a:latin typeface="DM Sans"/>
              <a:ea typeface="DM Sans"/>
              <a:cs typeface="DM Sans"/>
              <a:sym typeface="DM Sans"/>
            </a:endParaRPr>
          </a:p>
        </p:txBody>
      </p:sp>
      <p:pic>
        <p:nvPicPr>
          <p:cNvPr id="218" name="Google Shape;218;p45"/>
          <p:cNvPicPr preferRelativeResize="0"/>
          <p:nvPr/>
        </p:nvPicPr>
        <p:blipFill rotWithShape="1">
          <a:blip r:embed="rId3">
            <a:alphaModFix/>
          </a:blip>
          <a:srcRect b="3051" l="0" r="0" t="3042"/>
          <a:stretch/>
        </p:blipFill>
        <p:spPr>
          <a:xfrm>
            <a:off x="5712875" y="468275"/>
            <a:ext cx="2923973" cy="4118751"/>
          </a:xfrm>
          <a:prstGeom prst="rect">
            <a:avLst/>
          </a:prstGeom>
          <a:noFill/>
          <a:ln>
            <a:noFill/>
          </a:ln>
        </p:spPr>
      </p:pic>
      <p:sp>
        <p:nvSpPr>
          <p:cNvPr id="219" name="Google Shape;219;p45"/>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a:t>
            </a:r>
            <a:r>
              <a:rPr lang="es-419" sz="1350" u="sng">
                <a:solidFill>
                  <a:schemeClr val="hlink"/>
                </a:solidFill>
                <a:latin typeface="DM Sans"/>
                <a:ea typeface="DM Sans"/>
                <a:cs typeface="DM Sans"/>
                <a:sym typeface="DM Sans"/>
                <a:hlinkClick r:id="rId5"/>
              </a:rPr>
              <a:t>exels</a:t>
            </a:r>
            <a:endParaRPr sz="1350">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6"/>
          <p:cNvSpPr txBox="1"/>
          <p:nvPr/>
        </p:nvSpPr>
        <p:spPr>
          <a:xfrm>
            <a:off x="3649500" y="110486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¿Cuándo se hacen las pruebas funcionales?</a:t>
            </a:r>
            <a:endParaRPr b="1" sz="4000">
              <a:solidFill>
                <a:schemeClr val="dk1"/>
              </a:solidFill>
              <a:latin typeface="DM Sans"/>
              <a:ea typeface="DM Sans"/>
              <a:cs typeface="DM Sans"/>
              <a:sym typeface="DM Sans"/>
            </a:endParaRPr>
          </a:p>
        </p:txBody>
      </p:sp>
      <p:sp>
        <p:nvSpPr>
          <p:cNvPr id="226" name="Google Shape;226;p46"/>
          <p:cNvSpPr txBox="1"/>
          <p:nvPr/>
        </p:nvSpPr>
        <p:spPr>
          <a:xfrm>
            <a:off x="3649500" y="3028038"/>
            <a:ext cx="49872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Se deben realizar pruebas funcionales en todos los niveles de prueba, aunque el enfoque es diferente en cada nivel.</a:t>
            </a:r>
            <a:endParaRPr sz="1350">
              <a:latin typeface="DM Sans"/>
              <a:ea typeface="DM Sans"/>
              <a:cs typeface="DM Sans"/>
              <a:sym typeface="DM Sans"/>
            </a:endParaRPr>
          </a:p>
        </p:txBody>
      </p:sp>
      <p:pic>
        <p:nvPicPr>
          <p:cNvPr id="227" name="Google Shape;227;p46"/>
          <p:cNvPicPr preferRelativeResize="0"/>
          <p:nvPr/>
        </p:nvPicPr>
        <p:blipFill rotWithShape="1">
          <a:blip r:embed="rId3">
            <a:alphaModFix/>
          </a:blip>
          <a:srcRect b="3034" l="0" r="0" t="3024"/>
          <a:stretch/>
        </p:blipFill>
        <p:spPr>
          <a:xfrm>
            <a:off x="504875" y="468275"/>
            <a:ext cx="2923973" cy="4118751"/>
          </a:xfrm>
          <a:prstGeom prst="rect">
            <a:avLst/>
          </a:prstGeom>
          <a:noFill/>
          <a:ln>
            <a:noFill/>
          </a:ln>
        </p:spPr>
      </p:pic>
      <p:sp>
        <p:nvSpPr>
          <p:cNvPr id="228" name="Google Shape;228;p46"/>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47"/>
          <p:cNvSpPr txBox="1"/>
          <p:nvPr/>
        </p:nvSpPr>
        <p:spPr>
          <a:xfrm>
            <a:off x="457725" y="10710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Intensidad pruebas funcionales</a:t>
            </a: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234" name="Google Shape;234;p47"/>
          <p:cNvSpPr txBox="1"/>
          <p:nvPr/>
        </p:nvSpPr>
        <p:spPr>
          <a:xfrm>
            <a:off x="457725" y="2918150"/>
            <a:ext cx="4730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Se puede medir la intensidad de la prueba funcional a través de la cobertura funcional. La cobertura funcional es la medida en que algún tipo de elemento funcional ha sido practicado por pruebas, y se expresa como un porcentaje del tipo o tipos de elementos cubiertos.</a:t>
            </a:r>
            <a:endParaRPr b="1" sz="1350">
              <a:latin typeface="DM Sans"/>
              <a:ea typeface="DM Sans"/>
              <a:cs typeface="DM Sans"/>
              <a:sym typeface="DM Sans"/>
            </a:endParaRPr>
          </a:p>
        </p:txBody>
      </p:sp>
      <p:pic>
        <p:nvPicPr>
          <p:cNvPr id="235" name="Google Shape;235;p47"/>
          <p:cNvPicPr preferRelativeResize="0"/>
          <p:nvPr/>
        </p:nvPicPr>
        <p:blipFill rotWithShape="1">
          <a:blip r:embed="rId3">
            <a:alphaModFix/>
          </a:blip>
          <a:srcRect b="3034" l="0" r="0" t="3024"/>
          <a:stretch/>
        </p:blipFill>
        <p:spPr>
          <a:xfrm>
            <a:off x="5712875" y="468275"/>
            <a:ext cx="2923973" cy="4118751"/>
          </a:xfrm>
          <a:prstGeom prst="rect">
            <a:avLst/>
          </a:prstGeom>
          <a:noFill/>
          <a:ln>
            <a:noFill/>
          </a:ln>
        </p:spPr>
      </p:pic>
      <p:sp>
        <p:nvSpPr>
          <p:cNvPr id="236" name="Google Shape;236;p47"/>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8"/>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Alcance pruebas</a:t>
            </a:r>
            <a:r>
              <a:rPr b="1" lang="es-419" sz="4000">
                <a:solidFill>
                  <a:schemeClr val="dk1"/>
                </a:solidFill>
                <a:latin typeface="DM Sans"/>
                <a:ea typeface="DM Sans"/>
                <a:cs typeface="DM Sans"/>
                <a:sym typeface="DM Sans"/>
              </a:rPr>
              <a:t> funcionales</a:t>
            </a:r>
            <a:endParaRPr b="1" sz="4000">
              <a:solidFill>
                <a:schemeClr val="dk1"/>
              </a:solidFill>
              <a:latin typeface="DM Sans"/>
              <a:ea typeface="DM Sans"/>
              <a:cs typeface="DM Sans"/>
              <a:sym typeface="DM Sans"/>
            </a:endParaRPr>
          </a:p>
        </p:txBody>
      </p:sp>
      <p:sp>
        <p:nvSpPr>
          <p:cNvPr id="243" name="Google Shape;243;p48"/>
          <p:cNvSpPr txBox="1"/>
          <p:nvPr/>
        </p:nvSpPr>
        <p:spPr>
          <a:xfrm>
            <a:off x="3649500" y="2527988"/>
            <a:ext cx="49872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El diseño y la ejecución de pruebas funcionales pueden implicar competencias o conocimientos especiales, como el conocimiento del problema de negocio específico que resuelve el software o el papel particular que desempeña el software.</a:t>
            </a:r>
            <a:endParaRPr sz="1350">
              <a:latin typeface="DM Sans"/>
              <a:ea typeface="DM Sans"/>
              <a:cs typeface="DM Sans"/>
              <a:sym typeface="DM Sans"/>
            </a:endParaRPr>
          </a:p>
        </p:txBody>
      </p:sp>
      <p:pic>
        <p:nvPicPr>
          <p:cNvPr id="244" name="Google Shape;244;p48"/>
          <p:cNvPicPr preferRelativeResize="0"/>
          <p:nvPr/>
        </p:nvPicPr>
        <p:blipFill rotWithShape="1">
          <a:blip r:embed="rId3">
            <a:alphaModFix/>
          </a:blip>
          <a:srcRect b="3034" l="0" r="0" t="3024"/>
          <a:stretch/>
        </p:blipFill>
        <p:spPr>
          <a:xfrm>
            <a:off x="504875" y="468275"/>
            <a:ext cx="2923973" cy="4118751"/>
          </a:xfrm>
          <a:prstGeom prst="rect">
            <a:avLst/>
          </a:prstGeom>
          <a:noFill/>
          <a:ln>
            <a:noFill/>
          </a:ln>
        </p:spPr>
      </p:pic>
      <p:sp>
        <p:nvSpPr>
          <p:cNvPr id="245" name="Google Shape;245;p48"/>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9"/>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251" name="Google Shape;251;p49"/>
          <p:cNvSpPr txBox="1"/>
          <p:nvPr/>
        </p:nvSpPr>
        <p:spPr>
          <a:xfrm>
            <a:off x="473350" y="1626100"/>
            <a:ext cx="7169400" cy="32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Veremos un ejemplo de prueba funcional.</a:t>
            </a:r>
            <a:endParaRPr sz="2500">
              <a:solidFill>
                <a:srgbClr val="B7B7B7"/>
              </a:solidFill>
              <a:latin typeface="DM Sans"/>
              <a:ea typeface="DM Sans"/>
              <a:cs typeface="DM Sans"/>
              <a:sym typeface="DM Sans"/>
            </a:endParaRPr>
          </a:p>
          <a:p>
            <a:pPr indent="-314325" lvl="0" marL="457200" rtl="0" algn="l">
              <a:spcBef>
                <a:spcPts val="0"/>
              </a:spcBef>
              <a:spcAft>
                <a:spcPts val="0"/>
              </a:spcAft>
              <a:buClr>
                <a:srgbClr val="B7B7B7"/>
              </a:buClr>
              <a:buSzPts val="1350"/>
              <a:buFont typeface="DM Sans"/>
              <a:buAutoNum type="arabicPeriod"/>
            </a:pPr>
            <a:r>
              <a:rPr lang="es-419" sz="1350">
                <a:solidFill>
                  <a:srgbClr val="B7B7B7"/>
                </a:solidFill>
                <a:latin typeface="DM Sans"/>
                <a:ea typeface="DM Sans"/>
                <a:cs typeface="DM Sans"/>
                <a:sym typeface="DM Sans"/>
              </a:rPr>
              <a:t>Ingresar a </a:t>
            </a:r>
            <a:r>
              <a:rPr lang="es-419" sz="1350" u="sng">
                <a:solidFill>
                  <a:srgbClr val="83AEFB"/>
                </a:solidFill>
                <a:latin typeface="DM Sans"/>
                <a:ea typeface="DM Sans"/>
                <a:cs typeface="DM Sans"/>
                <a:sym typeface="DM Sans"/>
                <a:hlinkClick r:id="rId3">
                  <a:extLst>
                    <a:ext uri="{A12FA001-AC4F-418D-AE19-62706E023703}">
                      <ahyp:hlinkClr val="tx"/>
                    </a:ext>
                  </a:extLst>
                </a:hlinkClick>
              </a:rPr>
              <a:t>http://demo.guru99.com/test/newtours/register.php</a:t>
            </a:r>
            <a:r>
              <a:rPr lang="es-419" sz="1350">
                <a:solidFill>
                  <a:srgbClr val="83AEFB"/>
                </a:solidFill>
                <a:latin typeface="DM Sans"/>
                <a:ea typeface="DM Sans"/>
                <a:cs typeface="DM Sans"/>
                <a:sym typeface="DM Sans"/>
              </a:rPr>
              <a:t> </a:t>
            </a:r>
            <a:endParaRPr sz="1350">
              <a:solidFill>
                <a:srgbClr val="83AEFB"/>
              </a:solidFill>
              <a:latin typeface="DM Sans"/>
              <a:ea typeface="DM Sans"/>
              <a:cs typeface="DM Sans"/>
              <a:sym typeface="DM Sans"/>
            </a:endParaRPr>
          </a:p>
          <a:p>
            <a:pPr indent="-314325" lvl="0" marL="457200" rtl="0" algn="l">
              <a:spcBef>
                <a:spcPts val="0"/>
              </a:spcBef>
              <a:spcAft>
                <a:spcPts val="0"/>
              </a:spcAft>
              <a:buClr>
                <a:srgbClr val="B7B7B7"/>
              </a:buClr>
              <a:buSzPts val="1350"/>
              <a:buFont typeface="DM Sans"/>
              <a:buAutoNum type="arabicPeriod"/>
            </a:pPr>
            <a:r>
              <a:rPr lang="es-419" sz="1350">
                <a:solidFill>
                  <a:srgbClr val="B7B7B7"/>
                </a:solidFill>
                <a:latin typeface="DM Sans"/>
                <a:ea typeface="DM Sans"/>
                <a:cs typeface="DM Sans"/>
                <a:sym typeface="DM Sans"/>
              </a:rPr>
              <a:t>Hacer pruebas funcionales teniendo en cuenta los siguientes requerimientos funcionales referidos al sitio web.</a:t>
            </a:r>
            <a:endParaRPr sz="1350">
              <a:solidFill>
                <a:srgbClr val="B7B7B7"/>
              </a:solidFill>
              <a:latin typeface="DM Sans"/>
              <a:ea typeface="DM Sans"/>
              <a:cs typeface="DM Sans"/>
              <a:sym typeface="DM Sans"/>
            </a:endParaRPr>
          </a:p>
          <a:p>
            <a:pPr indent="0" lvl="0" marL="0" rtl="0" algn="l">
              <a:spcBef>
                <a:spcPts val="0"/>
              </a:spcBef>
              <a:spcAft>
                <a:spcPts val="0"/>
              </a:spcAft>
              <a:buNone/>
            </a:pPr>
            <a:r>
              <a:rPr lang="es-419" sz="1350">
                <a:solidFill>
                  <a:srgbClr val="B7B7B7"/>
                </a:solidFill>
                <a:latin typeface="DM Sans"/>
                <a:ea typeface="DM Sans"/>
                <a:cs typeface="DM Sans"/>
                <a:sym typeface="DM Sans"/>
              </a:rPr>
              <a:t>REQUERIMIENTOS FUNCIONALES</a:t>
            </a:r>
            <a:endParaRPr sz="1350">
              <a:solidFill>
                <a:srgbClr val="B7B7B7"/>
              </a:solidFill>
              <a:latin typeface="DM Sans"/>
              <a:ea typeface="DM Sans"/>
              <a:cs typeface="DM Sans"/>
              <a:sym typeface="DM Sans"/>
            </a:endParaRPr>
          </a:p>
          <a:p>
            <a:pPr indent="-314325" lvl="0" marL="457200" rtl="0" algn="l">
              <a:spcBef>
                <a:spcPts val="0"/>
              </a:spcBef>
              <a:spcAft>
                <a:spcPts val="0"/>
              </a:spcAft>
              <a:buClr>
                <a:srgbClr val="83AEFB"/>
              </a:buClr>
              <a:buSzPts val="1350"/>
              <a:buFont typeface="DM Sans"/>
              <a:buChar char="✓"/>
            </a:pPr>
            <a:r>
              <a:rPr lang="es-419" sz="1350">
                <a:solidFill>
                  <a:srgbClr val="B7B7B7"/>
                </a:solidFill>
                <a:latin typeface="DM Sans"/>
                <a:ea typeface="DM Sans"/>
                <a:cs typeface="DM Sans"/>
                <a:sym typeface="DM Sans"/>
              </a:rPr>
              <a:t>El usuario podrá crear su usuario y contraseña desde una sección llamada “Información de Usuario”. Al crearlo, el sistema deberá notificar con un mensaje que el registro fue exitoso.</a:t>
            </a:r>
            <a:endParaRPr sz="1350">
              <a:solidFill>
                <a:srgbClr val="B7B7B7"/>
              </a:solidFill>
              <a:latin typeface="DM Sans"/>
              <a:ea typeface="DM Sans"/>
              <a:cs typeface="DM Sans"/>
              <a:sym typeface="DM Sans"/>
            </a:endParaRPr>
          </a:p>
          <a:p>
            <a:pPr indent="-314325" lvl="0" marL="457200" rtl="0" algn="l">
              <a:spcBef>
                <a:spcPts val="0"/>
              </a:spcBef>
              <a:spcAft>
                <a:spcPts val="0"/>
              </a:spcAft>
              <a:buClr>
                <a:srgbClr val="83AEFB"/>
              </a:buClr>
              <a:buSzPts val="1350"/>
              <a:buFont typeface="DM Sans"/>
              <a:buChar char="✓"/>
            </a:pPr>
            <a:r>
              <a:rPr lang="es-419" sz="1350">
                <a:solidFill>
                  <a:srgbClr val="B7B7B7"/>
                </a:solidFill>
                <a:latin typeface="DM Sans"/>
                <a:ea typeface="DM Sans"/>
                <a:cs typeface="DM Sans"/>
                <a:sym typeface="DM Sans"/>
              </a:rPr>
              <a:t>En la sección de Registro/ Información de Contacto el campo teléfono solo deberá admitir caracteres numéricos.</a:t>
            </a:r>
            <a:endParaRPr sz="1350">
              <a:solidFill>
                <a:srgbClr val="B7B7B7"/>
              </a:solidFill>
              <a:latin typeface="DM Sans"/>
              <a:ea typeface="DM Sans"/>
              <a:cs typeface="DM Sans"/>
              <a:sym typeface="DM Sans"/>
            </a:endParaRPr>
          </a:p>
          <a:p>
            <a:pPr indent="-314325" lvl="0" marL="457200" rtl="0" algn="l">
              <a:spcBef>
                <a:spcPts val="0"/>
              </a:spcBef>
              <a:spcAft>
                <a:spcPts val="0"/>
              </a:spcAft>
              <a:buClr>
                <a:srgbClr val="83AEFB"/>
              </a:buClr>
              <a:buSzPts val="1350"/>
              <a:buFont typeface="DM Sans"/>
              <a:buChar char="✓"/>
            </a:pPr>
            <a:r>
              <a:rPr lang="es-419" sz="1350">
                <a:solidFill>
                  <a:srgbClr val="B7B7B7"/>
                </a:solidFill>
                <a:latin typeface="DM Sans"/>
                <a:ea typeface="DM Sans"/>
                <a:cs typeface="DM Sans"/>
                <a:sym typeface="DM Sans"/>
              </a:rPr>
              <a:t>En la sección de vuelos el usuario podrá elegir entre las siguientes opciones de clases de servicios: Economy Class, Business Class y First Class. Solo podrá elegir una.</a:t>
            </a:r>
            <a:endParaRPr sz="1350">
              <a:solidFill>
                <a:srgbClr val="B7B7B7"/>
              </a:solidFill>
              <a:latin typeface="DM Sans"/>
              <a:ea typeface="DM Sans"/>
              <a:cs typeface="DM Sans"/>
              <a:sym typeface="DM Sans"/>
            </a:endParaRPr>
          </a:p>
          <a:p>
            <a:pPr indent="0" lvl="0" marL="0" rtl="0" algn="l">
              <a:spcBef>
                <a:spcPts val="0"/>
              </a:spcBef>
              <a:spcAft>
                <a:spcPts val="0"/>
              </a:spcAft>
              <a:buNone/>
            </a:pPr>
            <a:r>
              <a:t/>
            </a:r>
            <a:endParaRPr b="1" sz="1350">
              <a:solidFill>
                <a:srgbClr val="B7B7B7"/>
              </a:solidFill>
              <a:latin typeface="Helvetica Neue"/>
              <a:ea typeface="Helvetica Neue"/>
              <a:cs typeface="Helvetica Neue"/>
              <a:sym typeface="Helvetica Neue"/>
            </a:endParaRPr>
          </a:p>
        </p:txBody>
      </p:sp>
      <p:grpSp>
        <p:nvGrpSpPr>
          <p:cNvPr id="252" name="Google Shape;252;p49"/>
          <p:cNvGrpSpPr/>
          <p:nvPr/>
        </p:nvGrpSpPr>
        <p:grpSpPr>
          <a:xfrm>
            <a:off x="473351" y="619523"/>
            <a:ext cx="738900" cy="738900"/>
            <a:chOff x="473351" y="619523"/>
            <a:chExt cx="738900" cy="738900"/>
          </a:xfrm>
        </p:grpSpPr>
        <p:sp>
          <p:nvSpPr>
            <p:cNvPr id="253" name="Google Shape;253;p4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4" name="Google Shape;254;p49" title="ícono de ejemplo en vivo"/>
            <p:cNvPicPr preferRelativeResize="0"/>
            <p:nvPr/>
          </p:nvPicPr>
          <p:blipFill>
            <a:blip r:embed="rId4">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5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 No Funcional</a:t>
            </a:r>
            <a:endParaRPr b="1" sz="4000">
              <a:solidFill>
                <a:schemeClr val="dk1"/>
              </a:solidFill>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5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 </a:t>
            </a:r>
            <a:endParaRPr b="1" sz="4000">
              <a:solidFill>
                <a:schemeClr val="dk1"/>
              </a:solidFill>
              <a:latin typeface="DM Sans"/>
              <a:ea typeface="DM Sans"/>
              <a:cs typeface="DM Sans"/>
              <a:sym typeface="DM Sans"/>
            </a:endParaRPr>
          </a:p>
        </p:txBody>
      </p:sp>
      <p:sp>
        <p:nvSpPr>
          <p:cNvPr id="265" name="Google Shape;265;p51"/>
          <p:cNvSpPr txBox="1"/>
          <p:nvPr/>
        </p:nvSpPr>
        <p:spPr>
          <a:xfrm>
            <a:off x="457725" y="2211625"/>
            <a:ext cx="4730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Las pruebas no-funcionales evalúan otras características de sistemas, como por ejemplo el UX/UI, conectividad o la seguridad. La prueba no-funcional </a:t>
            </a:r>
            <a:r>
              <a:rPr b="1" lang="es-419" sz="1350">
                <a:latin typeface="DM Sans"/>
                <a:ea typeface="DM Sans"/>
                <a:cs typeface="DM Sans"/>
                <a:sym typeface="DM Sans"/>
              </a:rPr>
              <a:t>prueba que tan bien se comporta</a:t>
            </a:r>
            <a:r>
              <a:rPr lang="es-419" sz="1350">
                <a:latin typeface="DM Sans"/>
                <a:ea typeface="DM Sans"/>
                <a:cs typeface="DM Sans"/>
                <a:sym typeface="DM Sans"/>
              </a:rPr>
              <a:t> un sistema básicamente. Hacen foco en los </a:t>
            </a:r>
            <a:r>
              <a:rPr b="1" lang="es-419" sz="1350">
                <a:latin typeface="DM Sans"/>
                <a:ea typeface="DM Sans"/>
                <a:cs typeface="DM Sans"/>
                <a:sym typeface="DM Sans"/>
              </a:rPr>
              <a:t>Requerimientos No Funcionales.</a:t>
            </a:r>
            <a:endParaRPr b="1" sz="1350">
              <a:latin typeface="DM Sans"/>
              <a:ea typeface="DM Sans"/>
              <a:cs typeface="DM Sans"/>
              <a:sym typeface="DM Sans"/>
            </a:endParaRPr>
          </a:p>
        </p:txBody>
      </p:sp>
      <p:pic>
        <p:nvPicPr>
          <p:cNvPr id="266" name="Google Shape;266;p51"/>
          <p:cNvPicPr preferRelativeResize="0"/>
          <p:nvPr/>
        </p:nvPicPr>
        <p:blipFill rotWithShape="1">
          <a:blip r:embed="rId3">
            <a:alphaModFix/>
          </a:blip>
          <a:srcRect b="0" l="2651" r="2642" t="0"/>
          <a:stretch/>
        </p:blipFill>
        <p:spPr>
          <a:xfrm>
            <a:off x="5712875" y="468275"/>
            <a:ext cx="2923973" cy="4118750"/>
          </a:xfrm>
          <a:prstGeom prst="rect">
            <a:avLst/>
          </a:prstGeom>
          <a:noFill/>
          <a:ln>
            <a:noFill/>
          </a:ln>
        </p:spPr>
      </p:pic>
      <p:sp>
        <p:nvSpPr>
          <p:cNvPr id="267" name="Google Shape;267;p51"/>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34"/>
          <p:cNvSpPr txBox="1"/>
          <p:nvPr/>
        </p:nvSpPr>
        <p:spPr>
          <a:xfrm>
            <a:off x="1461300" y="22529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¿Cuáles son los distintos tipos de testing?</a:t>
            </a:r>
            <a:endParaRPr b="1" sz="4000">
              <a:solidFill>
                <a:srgbClr val="EAFF6A"/>
              </a:solidFill>
              <a:latin typeface="DM Sans"/>
              <a:ea typeface="DM Sans"/>
              <a:cs typeface="DM Sans"/>
              <a:sym typeface="DM Sans"/>
            </a:endParaRPr>
          </a:p>
        </p:txBody>
      </p:sp>
      <p:sp>
        <p:nvSpPr>
          <p:cNvPr id="111" name="Google Shape;111;p34"/>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Clase 02.</a:t>
            </a:r>
            <a:r>
              <a:rPr lang="es-419" sz="1800">
                <a:solidFill>
                  <a:schemeClr val="lt1"/>
                </a:solidFill>
                <a:latin typeface="DM Sans"/>
                <a:ea typeface="DM Sans"/>
                <a:cs typeface="DM Sans"/>
                <a:sym typeface="DM Sans"/>
              </a:rPr>
              <a:t> Tester QA Manual</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5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3" name="Google Shape;273;p52"/>
          <p:cNvPicPr preferRelativeResize="0"/>
          <p:nvPr/>
        </p:nvPicPr>
        <p:blipFill rotWithShape="1">
          <a:blip r:embed="rId3">
            <a:alphaModFix/>
          </a:blip>
          <a:srcRect b="0" l="2669" r="2678" t="0"/>
          <a:stretch/>
        </p:blipFill>
        <p:spPr>
          <a:xfrm>
            <a:off x="504875" y="468275"/>
            <a:ext cx="2923974" cy="4118751"/>
          </a:xfrm>
          <a:prstGeom prst="rect">
            <a:avLst/>
          </a:prstGeom>
          <a:noFill/>
          <a:ln>
            <a:noFill/>
          </a:ln>
        </p:spPr>
      </p:pic>
      <p:sp>
        <p:nvSpPr>
          <p:cNvPr id="274" name="Google Shape;274;p52"/>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Requerimientos no funcionales</a:t>
            </a:r>
            <a:endParaRPr b="1" sz="4000">
              <a:solidFill>
                <a:schemeClr val="dk1"/>
              </a:solidFill>
              <a:latin typeface="DM Sans"/>
              <a:ea typeface="DM Sans"/>
              <a:cs typeface="DM Sans"/>
              <a:sym typeface="DM Sans"/>
            </a:endParaRPr>
          </a:p>
        </p:txBody>
      </p:sp>
      <p:sp>
        <p:nvSpPr>
          <p:cNvPr id="275" name="Google Shape;275;p52"/>
          <p:cNvSpPr txBox="1"/>
          <p:nvPr/>
        </p:nvSpPr>
        <p:spPr>
          <a:xfrm>
            <a:off x="3649500" y="2397863"/>
            <a:ext cx="49872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Son los requerimientos que especifican propiedades del sistema tales como: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Rendimiento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Seguridad</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Disponibilidad</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Performance</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Accesibilidad</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Estabilidad, etc.</a:t>
            </a:r>
            <a:endParaRPr sz="1350">
              <a:latin typeface="DM Sans"/>
              <a:ea typeface="DM Sans"/>
              <a:cs typeface="DM Sans"/>
              <a:sym typeface="DM Sans"/>
            </a:endParaRPr>
          </a:p>
        </p:txBody>
      </p:sp>
      <p:sp>
        <p:nvSpPr>
          <p:cNvPr id="276" name="Google Shape;276;p52"/>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Ejemplos</a:t>
            </a:r>
            <a:endParaRPr b="1" sz="4000">
              <a:solidFill>
                <a:schemeClr val="dk1"/>
              </a:solidFill>
              <a:latin typeface="DM Sans"/>
              <a:ea typeface="DM Sans"/>
              <a:cs typeface="DM Sans"/>
              <a:sym typeface="DM Sans"/>
            </a:endParaRPr>
          </a:p>
        </p:txBody>
      </p:sp>
      <p:sp>
        <p:nvSpPr>
          <p:cNvPr id="282" name="Google Shape;282;p53"/>
          <p:cNvSpPr txBox="1"/>
          <p:nvPr/>
        </p:nvSpPr>
        <p:spPr>
          <a:xfrm>
            <a:off x="457725" y="2109575"/>
            <a:ext cx="47301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El sistema estará restringido bajo contraseñas cifradas y usuarios definidos. -</a:t>
            </a:r>
            <a:r>
              <a:rPr b="1" lang="es-419" sz="1350">
                <a:latin typeface="DM Sans"/>
                <a:ea typeface="DM Sans"/>
                <a:cs typeface="DM Sans"/>
                <a:sym typeface="DM Sans"/>
              </a:rPr>
              <a:t>Seguridad</a:t>
            </a:r>
            <a:endParaRPr b="1"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El sistema deberá tener interfaces intuitivas y deberan respetar los colores azul y naranja.-</a:t>
            </a:r>
            <a:r>
              <a:rPr b="1" lang="es-419" sz="1350">
                <a:latin typeface="DM Sans"/>
                <a:ea typeface="DM Sans"/>
                <a:cs typeface="DM Sans"/>
                <a:sym typeface="DM Sans"/>
              </a:rPr>
              <a:t>Usabilidad</a:t>
            </a:r>
            <a:endParaRPr b="1"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El sistema no debe tardar más de 10 segundos en mostrar resultados de una búsqueda.-</a:t>
            </a:r>
            <a:r>
              <a:rPr b="1" lang="es-419" sz="1350">
                <a:latin typeface="DM Sans"/>
                <a:ea typeface="DM Sans"/>
                <a:cs typeface="DM Sans"/>
                <a:sym typeface="DM Sans"/>
              </a:rPr>
              <a:t>Performance</a:t>
            </a:r>
            <a:endParaRPr b="1" sz="1350">
              <a:latin typeface="DM Sans"/>
              <a:ea typeface="DM Sans"/>
              <a:cs typeface="DM Sans"/>
              <a:sym typeface="DM Sans"/>
            </a:endParaRPr>
          </a:p>
        </p:txBody>
      </p:sp>
      <p:pic>
        <p:nvPicPr>
          <p:cNvPr id="283" name="Google Shape;283;p53"/>
          <p:cNvPicPr preferRelativeResize="0"/>
          <p:nvPr/>
        </p:nvPicPr>
        <p:blipFill rotWithShape="1">
          <a:blip r:embed="rId3">
            <a:alphaModFix/>
          </a:blip>
          <a:srcRect b="0" l="2651" r="2642" t="0"/>
          <a:stretch/>
        </p:blipFill>
        <p:spPr>
          <a:xfrm>
            <a:off x="5712875" y="468275"/>
            <a:ext cx="2923973" cy="4118750"/>
          </a:xfrm>
          <a:prstGeom prst="rect">
            <a:avLst/>
          </a:prstGeom>
          <a:noFill/>
          <a:ln>
            <a:noFill/>
          </a:ln>
        </p:spPr>
      </p:pic>
      <p:sp>
        <p:nvSpPr>
          <p:cNvPr id="284" name="Google Shape;284;p53"/>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0" name="Google Shape;290;p54"/>
          <p:cNvPicPr preferRelativeResize="0"/>
          <p:nvPr/>
        </p:nvPicPr>
        <p:blipFill rotWithShape="1">
          <a:blip r:embed="rId3">
            <a:alphaModFix/>
          </a:blip>
          <a:srcRect b="0" l="2669" r="2678" t="0"/>
          <a:stretch/>
        </p:blipFill>
        <p:spPr>
          <a:xfrm>
            <a:off x="504875" y="468275"/>
            <a:ext cx="2923974" cy="4118751"/>
          </a:xfrm>
          <a:prstGeom prst="rect">
            <a:avLst/>
          </a:prstGeom>
          <a:noFill/>
          <a:ln>
            <a:noFill/>
          </a:ln>
        </p:spPr>
      </p:pic>
      <p:sp>
        <p:nvSpPr>
          <p:cNvPr id="291" name="Google Shape;291;p54"/>
          <p:cNvSpPr txBox="1"/>
          <p:nvPr/>
        </p:nvSpPr>
        <p:spPr>
          <a:xfrm>
            <a:off x="3649500" y="59461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¿Cuándo se hacen pruebas no funcionales?</a:t>
            </a:r>
            <a:endParaRPr b="1" sz="4000">
              <a:solidFill>
                <a:schemeClr val="dk1"/>
              </a:solidFill>
              <a:latin typeface="DM Sans"/>
              <a:ea typeface="DM Sans"/>
              <a:cs typeface="DM Sans"/>
              <a:sym typeface="DM Sans"/>
            </a:endParaRPr>
          </a:p>
        </p:txBody>
      </p:sp>
      <p:sp>
        <p:nvSpPr>
          <p:cNvPr id="292" name="Google Shape;292;p54"/>
          <p:cNvSpPr txBox="1"/>
          <p:nvPr/>
        </p:nvSpPr>
        <p:spPr>
          <a:xfrm>
            <a:off x="3649500" y="2397863"/>
            <a:ext cx="49872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Se sugiere que las pruebas no-funcionales se realicen en cada nivel de prueba ya que pueden prever problemas en los sistemas que van por fuera de los errores encontrados en pruebas funcionales. Encontrar problemas del tipo no-funcional sobre el final de un desarrollo, puede jugar un papel crucial en la implementación del mismo.</a:t>
            </a:r>
            <a:endParaRPr sz="1350">
              <a:latin typeface="DM Sans"/>
              <a:ea typeface="DM Sans"/>
              <a:cs typeface="DM Sans"/>
              <a:sym typeface="DM Sans"/>
            </a:endParaRPr>
          </a:p>
        </p:txBody>
      </p:sp>
      <p:sp>
        <p:nvSpPr>
          <p:cNvPr id="293" name="Google Shape;293;p54"/>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55"/>
          <p:cNvSpPr txBox="1"/>
          <p:nvPr/>
        </p:nvSpPr>
        <p:spPr>
          <a:xfrm>
            <a:off x="457725" y="683250"/>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Intensidad pruebas no funcionales</a:t>
            </a:r>
            <a:endParaRPr b="1" sz="4000">
              <a:solidFill>
                <a:schemeClr val="dk1"/>
              </a:solidFill>
              <a:latin typeface="DM Sans"/>
              <a:ea typeface="DM Sans"/>
              <a:cs typeface="DM Sans"/>
              <a:sym typeface="DM Sans"/>
            </a:endParaRPr>
          </a:p>
        </p:txBody>
      </p:sp>
      <p:sp>
        <p:nvSpPr>
          <p:cNvPr id="299" name="Google Shape;299;p55"/>
          <p:cNvSpPr txBox="1"/>
          <p:nvPr/>
        </p:nvSpPr>
        <p:spPr>
          <a:xfrm>
            <a:off x="457725" y="2571750"/>
            <a:ext cx="4730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Tal como en las pruebas funcionales, acá también se puede medir la intensidad de una prueba no funcional a través de la cobertura no funcional. También se mide de acuerdo a la medida de cómo algún objeto no funcional ha sido probado.</a:t>
            </a:r>
            <a:endParaRPr b="1" sz="1350">
              <a:latin typeface="DM Sans"/>
              <a:ea typeface="DM Sans"/>
              <a:cs typeface="DM Sans"/>
              <a:sym typeface="DM Sans"/>
            </a:endParaRPr>
          </a:p>
        </p:txBody>
      </p:sp>
      <p:pic>
        <p:nvPicPr>
          <p:cNvPr id="300" name="Google Shape;300;p55"/>
          <p:cNvPicPr preferRelativeResize="0"/>
          <p:nvPr/>
        </p:nvPicPr>
        <p:blipFill rotWithShape="1">
          <a:blip r:embed="rId3">
            <a:alphaModFix/>
          </a:blip>
          <a:srcRect b="0" l="2651" r="2642" t="0"/>
          <a:stretch/>
        </p:blipFill>
        <p:spPr>
          <a:xfrm>
            <a:off x="5712875" y="468275"/>
            <a:ext cx="2923973" cy="4118750"/>
          </a:xfrm>
          <a:prstGeom prst="rect">
            <a:avLst/>
          </a:prstGeom>
          <a:noFill/>
          <a:ln>
            <a:noFill/>
          </a:ln>
        </p:spPr>
      </p:pic>
      <p:sp>
        <p:nvSpPr>
          <p:cNvPr id="301" name="Google Shape;301;p55"/>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5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7" name="Google Shape;307;p56"/>
          <p:cNvPicPr preferRelativeResize="0"/>
          <p:nvPr/>
        </p:nvPicPr>
        <p:blipFill rotWithShape="1">
          <a:blip r:embed="rId3">
            <a:alphaModFix/>
          </a:blip>
          <a:srcRect b="0" l="2669" r="2678" t="0"/>
          <a:stretch/>
        </p:blipFill>
        <p:spPr>
          <a:xfrm>
            <a:off x="504875" y="468275"/>
            <a:ext cx="2923974" cy="4118751"/>
          </a:xfrm>
          <a:prstGeom prst="rect">
            <a:avLst/>
          </a:prstGeom>
          <a:noFill/>
          <a:ln>
            <a:noFill/>
          </a:ln>
        </p:spPr>
      </p:pic>
      <p:sp>
        <p:nvSpPr>
          <p:cNvPr id="308" name="Google Shape;308;p56"/>
          <p:cNvSpPr txBox="1"/>
          <p:nvPr/>
        </p:nvSpPr>
        <p:spPr>
          <a:xfrm>
            <a:off x="3649500" y="59461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Alcance</a:t>
            </a:r>
            <a:r>
              <a:rPr b="1" lang="es-419" sz="4000">
                <a:solidFill>
                  <a:schemeClr val="dk1"/>
                </a:solidFill>
                <a:latin typeface="DM Sans"/>
                <a:ea typeface="DM Sans"/>
                <a:cs typeface="DM Sans"/>
                <a:sym typeface="DM Sans"/>
              </a:rPr>
              <a:t> pruebas no f</a:t>
            </a:r>
            <a:r>
              <a:rPr b="1" lang="es-419" sz="4000">
                <a:solidFill>
                  <a:schemeClr val="dk1"/>
                </a:solidFill>
                <a:latin typeface="DM Sans"/>
                <a:ea typeface="DM Sans"/>
                <a:cs typeface="DM Sans"/>
                <a:sym typeface="DM Sans"/>
              </a:rPr>
              <a:t>uncionales</a:t>
            </a:r>
            <a:endParaRPr b="1" sz="4000">
              <a:solidFill>
                <a:schemeClr val="dk1"/>
              </a:solidFill>
              <a:latin typeface="DM Sans"/>
              <a:ea typeface="DM Sans"/>
              <a:cs typeface="DM Sans"/>
              <a:sym typeface="DM Sans"/>
            </a:endParaRPr>
          </a:p>
        </p:txBody>
      </p:sp>
      <p:sp>
        <p:nvSpPr>
          <p:cNvPr id="309" name="Google Shape;309;p56"/>
          <p:cNvSpPr txBox="1"/>
          <p:nvPr/>
        </p:nvSpPr>
        <p:spPr>
          <a:xfrm>
            <a:off x="3649500" y="2397863"/>
            <a:ext cx="49872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Para este tipo de pruebas, se debe contar con  ciertos conocimientos o competencias especiales al momento de hacer el diseño y la ejecución de las mismas.</a:t>
            </a:r>
            <a:endParaRPr sz="1350">
              <a:latin typeface="DM Sans"/>
              <a:ea typeface="DM Sans"/>
              <a:cs typeface="DM Sans"/>
              <a:sym typeface="DM Sans"/>
            </a:endParaRPr>
          </a:p>
        </p:txBody>
      </p:sp>
      <p:sp>
        <p:nvSpPr>
          <p:cNvPr id="310" name="Google Shape;310;p56"/>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
        <p:nvSpPr>
          <p:cNvPr id="311" name="Google Shape;311;p56"/>
          <p:cNvSpPr txBox="1"/>
          <p:nvPr/>
        </p:nvSpPr>
        <p:spPr>
          <a:xfrm>
            <a:off x="3649500" y="3453125"/>
            <a:ext cx="4881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999999"/>
                </a:solidFill>
                <a:latin typeface="DM Sans"/>
                <a:ea typeface="DM Sans"/>
                <a:cs typeface="DM Sans"/>
                <a:sym typeface="DM Sans"/>
              </a:rPr>
              <a:t>*Nota: </a:t>
            </a:r>
            <a:r>
              <a:rPr lang="es-419" sz="1100">
                <a:solidFill>
                  <a:srgbClr val="999999"/>
                </a:solidFill>
                <a:latin typeface="DM Sans"/>
                <a:ea typeface="DM Sans"/>
                <a:cs typeface="DM Sans"/>
                <a:sym typeface="DM Sans"/>
              </a:rPr>
              <a:t>Dentro de un par de clases, vamos a ampliar estos conceptos</a:t>
            </a:r>
            <a:endParaRPr i="1" sz="1100" u="sng">
              <a:solidFill>
                <a:srgbClr val="83AEFB"/>
              </a:solidFill>
              <a:latin typeface="DM Sans"/>
              <a:ea typeface="DM Sans"/>
              <a:cs typeface="DM Sans"/>
              <a:sym typeface="DM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 de caja blanca</a:t>
            </a:r>
            <a:endParaRPr b="1" sz="4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58"/>
          <p:cNvSpPr txBox="1"/>
          <p:nvPr/>
        </p:nvSpPr>
        <p:spPr>
          <a:xfrm>
            <a:off x="457725" y="116290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322" name="Google Shape;322;p58"/>
          <p:cNvSpPr txBox="1"/>
          <p:nvPr/>
        </p:nvSpPr>
        <p:spPr>
          <a:xfrm>
            <a:off x="457725" y="2571750"/>
            <a:ext cx="4730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Se obtienen pruebas leyendo la infraestructura del sistema, el código del mismo, en su implementación o arquitectura. También incluye flujos de datos, bases de datos o flujos de trabajo. Esta es la razón por la que es un tipo de prueba que necesita un seniority más avanzado.</a:t>
            </a:r>
            <a:endParaRPr b="1" sz="1350">
              <a:latin typeface="DM Sans"/>
              <a:ea typeface="DM Sans"/>
              <a:cs typeface="DM Sans"/>
              <a:sym typeface="DM Sans"/>
            </a:endParaRPr>
          </a:p>
        </p:txBody>
      </p:sp>
      <p:pic>
        <p:nvPicPr>
          <p:cNvPr id="323" name="Google Shape;323;p58"/>
          <p:cNvPicPr preferRelativeResize="0"/>
          <p:nvPr/>
        </p:nvPicPr>
        <p:blipFill rotWithShape="1">
          <a:blip r:embed="rId3">
            <a:alphaModFix/>
          </a:blip>
          <a:srcRect b="3051" l="0" r="0" t="3042"/>
          <a:stretch/>
        </p:blipFill>
        <p:spPr>
          <a:xfrm>
            <a:off x="5712875" y="468275"/>
            <a:ext cx="2923973" cy="4118751"/>
          </a:xfrm>
          <a:prstGeom prst="rect">
            <a:avLst/>
          </a:prstGeom>
          <a:noFill/>
          <a:ln>
            <a:noFill/>
          </a:ln>
        </p:spPr>
      </p:pic>
      <p:sp>
        <p:nvSpPr>
          <p:cNvPr id="324" name="Google Shape;324;p58"/>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5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0" name="Google Shape;330;p59"/>
          <p:cNvPicPr preferRelativeResize="0"/>
          <p:nvPr/>
        </p:nvPicPr>
        <p:blipFill rotWithShape="1">
          <a:blip r:embed="rId3">
            <a:alphaModFix/>
          </a:blip>
          <a:srcRect b="3034" l="0" r="0" t="3024"/>
          <a:stretch/>
        </p:blipFill>
        <p:spPr>
          <a:xfrm>
            <a:off x="504875" y="468275"/>
            <a:ext cx="2923973" cy="4118751"/>
          </a:xfrm>
          <a:prstGeom prst="rect">
            <a:avLst/>
          </a:prstGeom>
          <a:noFill/>
          <a:ln>
            <a:noFill/>
          </a:ln>
        </p:spPr>
      </p:pic>
      <p:sp>
        <p:nvSpPr>
          <p:cNvPr id="331" name="Google Shape;331;p59"/>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Intensidad pruebas de caja blanca</a:t>
            </a:r>
            <a:endParaRPr b="1" sz="4000">
              <a:solidFill>
                <a:schemeClr val="dk1"/>
              </a:solidFill>
              <a:latin typeface="DM Sans"/>
              <a:ea typeface="DM Sans"/>
              <a:cs typeface="DM Sans"/>
              <a:sym typeface="DM Sans"/>
            </a:endParaRPr>
          </a:p>
        </p:txBody>
      </p:sp>
      <p:sp>
        <p:nvSpPr>
          <p:cNvPr id="332" name="Google Shape;332;p59"/>
          <p:cNvSpPr txBox="1"/>
          <p:nvPr/>
        </p:nvSpPr>
        <p:spPr>
          <a:xfrm>
            <a:off x="3649500" y="2397863"/>
            <a:ext cx="49872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Este tipo de pruebas también lleva una medición de intensidad a través de la cobertura estructural. En esta, </a:t>
            </a:r>
            <a:r>
              <a:rPr b="1" lang="es-419" sz="1350">
                <a:latin typeface="DM Sans"/>
                <a:ea typeface="DM Sans"/>
                <a:cs typeface="DM Sans"/>
                <a:sym typeface="DM Sans"/>
              </a:rPr>
              <a:t>la medida se toma a partir de los objetos estructurales que se hayan realizado contra lo que resta probar. </a:t>
            </a:r>
            <a:r>
              <a:rPr lang="es-419" sz="1350">
                <a:latin typeface="DM Sans"/>
                <a:ea typeface="DM Sans"/>
                <a:cs typeface="DM Sans"/>
                <a:sym typeface="DM Sans"/>
              </a:rPr>
              <a:t>Dependiendo qué objeto sea el que se esté probando es el tipo de porcentaje que se aplicará.</a:t>
            </a:r>
            <a:endParaRPr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60"/>
          <p:cNvSpPr txBox="1"/>
          <p:nvPr/>
        </p:nvSpPr>
        <p:spPr>
          <a:xfrm>
            <a:off x="457725" y="116290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Conocimiento de código</a:t>
            </a:r>
            <a:endParaRPr b="1" sz="4000">
              <a:solidFill>
                <a:schemeClr val="dk1"/>
              </a:solidFill>
              <a:latin typeface="DM Sans"/>
              <a:ea typeface="DM Sans"/>
              <a:cs typeface="DM Sans"/>
              <a:sym typeface="DM Sans"/>
            </a:endParaRPr>
          </a:p>
        </p:txBody>
      </p:sp>
      <p:sp>
        <p:nvSpPr>
          <p:cNvPr id="338" name="Google Shape;338;p60"/>
          <p:cNvSpPr txBox="1"/>
          <p:nvPr/>
        </p:nvSpPr>
        <p:spPr>
          <a:xfrm>
            <a:off x="457725" y="2571750"/>
            <a:ext cx="47301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Claramente las pruebas del tipo de caja blanca necesitan de un tipo de conocimiento relacionado a otras áreas que van por fuera del tester QA. Su diseño y ejecución va a estar basado de las competencias que se tenga sobre el tema. </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Más allá de los conocimientos, se recomienda contar con el soporte de un experto del área durante estas pruebas.</a:t>
            </a:r>
            <a:endParaRPr sz="1350">
              <a:latin typeface="DM Sans"/>
              <a:ea typeface="DM Sans"/>
              <a:cs typeface="DM Sans"/>
              <a:sym typeface="DM Sans"/>
            </a:endParaRPr>
          </a:p>
        </p:txBody>
      </p:sp>
      <p:pic>
        <p:nvPicPr>
          <p:cNvPr id="339" name="Google Shape;339;p60"/>
          <p:cNvPicPr preferRelativeResize="0"/>
          <p:nvPr/>
        </p:nvPicPr>
        <p:blipFill rotWithShape="1">
          <a:blip r:embed="rId3">
            <a:alphaModFix/>
          </a:blip>
          <a:srcRect b="3051" l="0" r="0" t="3042"/>
          <a:stretch/>
        </p:blipFill>
        <p:spPr>
          <a:xfrm>
            <a:off x="5712875" y="468275"/>
            <a:ext cx="2923973" cy="4118751"/>
          </a:xfrm>
          <a:prstGeom prst="rect">
            <a:avLst/>
          </a:prstGeom>
          <a:noFill/>
          <a:ln>
            <a:noFill/>
          </a:ln>
        </p:spPr>
      </p:pic>
      <p:sp>
        <p:nvSpPr>
          <p:cNvPr id="340" name="Google Shape;340;p60"/>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grpSp>
        <p:nvGrpSpPr>
          <p:cNvPr id="345" name="Google Shape;345;p61"/>
          <p:cNvGrpSpPr/>
          <p:nvPr/>
        </p:nvGrpSpPr>
        <p:grpSpPr>
          <a:xfrm>
            <a:off x="1622958" y="1168058"/>
            <a:ext cx="5898086" cy="3317328"/>
            <a:chOff x="-81653" y="306928"/>
            <a:chExt cx="2965800" cy="4377000"/>
          </a:xfrm>
        </p:grpSpPr>
        <p:sp>
          <p:nvSpPr>
            <p:cNvPr id="346" name="Google Shape;346;p61"/>
            <p:cNvSpPr/>
            <p:nvPr/>
          </p:nvSpPr>
          <p:spPr>
            <a:xfrm>
              <a:off x="-81653" y="306928"/>
              <a:ext cx="2965800" cy="43770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61"/>
            <p:cNvSpPr txBox="1"/>
            <p:nvPr/>
          </p:nvSpPr>
          <p:spPr>
            <a:xfrm>
              <a:off x="643447" y="2216125"/>
              <a:ext cx="1515600" cy="792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latin typeface="DM Sans"/>
                  <a:ea typeface="DM Sans"/>
                  <a:cs typeface="DM Sans"/>
                  <a:sym typeface="DM Sans"/>
                </a:rPr>
                <a:t>REEMPLAZAR </a:t>
              </a:r>
              <a:endParaRPr sz="1350">
                <a:latin typeface="DM Sans"/>
                <a:ea typeface="DM Sans"/>
                <a:cs typeface="DM Sans"/>
                <a:sym typeface="DM Sans"/>
              </a:endParaRPr>
            </a:p>
            <a:p>
              <a:pPr indent="0" lvl="0" marL="0" rtl="0" algn="ctr">
                <a:spcBef>
                  <a:spcPts val="0"/>
                </a:spcBef>
                <a:spcAft>
                  <a:spcPts val="0"/>
                </a:spcAft>
                <a:buNone/>
              </a:pPr>
              <a:r>
                <a:rPr lang="es-419" sz="1350">
                  <a:latin typeface="DM Sans"/>
                  <a:ea typeface="DM Sans"/>
                  <a:cs typeface="DM Sans"/>
                  <a:sym typeface="DM Sans"/>
                </a:rPr>
                <a:t>POR VIDEO</a:t>
              </a:r>
              <a:endParaRPr sz="1350">
                <a:latin typeface="DM Sans"/>
                <a:ea typeface="DM Sans"/>
                <a:cs typeface="DM Sans"/>
                <a:sym typeface="DM Sans"/>
              </a:endParaRPr>
            </a:p>
          </p:txBody>
        </p:sp>
      </p:grpSp>
      <p:sp>
        <p:nvSpPr>
          <p:cNvPr id="348" name="Google Shape;348;p6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Pruebas de caja blanca</a:t>
            </a:r>
            <a:endParaRPr b="1" sz="3500">
              <a:solidFill>
                <a:schemeClr val="lt1"/>
              </a:solidFill>
              <a:latin typeface="DM Sans"/>
              <a:ea typeface="DM Sans"/>
              <a:cs typeface="DM Sans"/>
              <a:sym typeface="DM Sans"/>
            </a:endParaRPr>
          </a:p>
        </p:txBody>
      </p:sp>
      <p:sp>
        <p:nvSpPr>
          <p:cNvPr id="349" name="Google Shape;349;p61"/>
          <p:cNvSpPr txBox="1"/>
          <p:nvPr/>
        </p:nvSpPr>
        <p:spPr>
          <a:xfrm>
            <a:off x="464750" y="4637850"/>
            <a:ext cx="705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00">
                <a:solidFill>
                  <a:srgbClr val="999999"/>
                </a:solidFill>
                <a:latin typeface="DM Sans"/>
                <a:ea typeface="DM Sans"/>
                <a:cs typeface="DM Sans"/>
                <a:sym typeface="DM Sans"/>
              </a:rPr>
              <a:t>Fuente:</a:t>
            </a:r>
            <a:r>
              <a:rPr lang="es-419" sz="1300">
                <a:solidFill>
                  <a:srgbClr val="83AEFB"/>
                </a:solidFill>
                <a:latin typeface="DM Sans"/>
                <a:ea typeface="DM Sans"/>
                <a:cs typeface="DM Sans"/>
                <a:sym typeface="DM Sans"/>
              </a:rPr>
              <a:t> (</a:t>
            </a:r>
            <a:r>
              <a:rPr lang="es-419" sz="1300" u="sng">
                <a:solidFill>
                  <a:srgbClr val="83AEFB"/>
                </a:solidFill>
                <a:latin typeface="DM Sans"/>
                <a:ea typeface="DM Sans"/>
                <a:cs typeface="DM Sans"/>
                <a:sym typeface="DM Sans"/>
                <a:hlinkClick r:id="rId3">
                  <a:extLst>
                    <a:ext uri="{A12FA001-AC4F-418D-AE19-62706E023703}">
                      <ahyp:hlinkClr val="tx"/>
                    </a:ext>
                  </a:extLst>
                </a:hlinkClick>
              </a:rPr>
              <a:t>Panel.es</a:t>
            </a:r>
            <a:r>
              <a:rPr lang="es-419" sz="1300">
                <a:solidFill>
                  <a:srgbClr val="83AEFB"/>
                </a:solidFill>
                <a:latin typeface="DM Sans"/>
                <a:ea typeface="DM Sans"/>
                <a:cs typeface="DM Sans"/>
                <a:sym typeface="DM Sans"/>
              </a:rPr>
              <a:t>)</a:t>
            </a:r>
            <a:endParaRPr i="1" sz="1200" u="sng">
              <a:solidFill>
                <a:srgbClr val="83AEFB"/>
              </a:solidFill>
              <a:latin typeface="DM Sans"/>
              <a:ea typeface="DM Sans"/>
              <a:cs typeface="DM Sans"/>
              <a:sym typeface="DM Sans"/>
            </a:endParaRPr>
          </a:p>
        </p:txBody>
      </p:sp>
      <p:pic>
        <p:nvPicPr>
          <p:cNvPr id="350" name="Google Shape;350;p61"/>
          <p:cNvPicPr preferRelativeResize="0"/>
          <p:nvPr/>
        </p:nvPicPr>
        <p:blipFill rotWithShape="1">
          <a:blip r:embed="rId4">
            <a:alphaModFix/>
          </a:blip>
          <a:srcRect b="0" l="0" r="0" t="0"/>
          <a:stretch/>
        </p:blipFill>
        <p:spPr>
          <a:xfrm>
            <a:off x="1605275" y="1126100"/>
            <a:ext cx="5898100" cy="343269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35"/>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17" name="Google Shape;117;p35"/>
          <p:cNvPicPr preferRelativeResize="0"/>
          <p:nvPr/>
        </p:nvPicPr>
        <p:blipFill>
          <a:blip r:embed="rId3">
            <a:alphaModFix/>
          </a:blip>
          <a:stretch>
            <a:fillRect/>
          </a:stretch>
        </p:blipFill>
        <p:spPr>
          <a:xfrm>
            <a:off x="2172438" y="2167838"/>
            <a:ext cx="196975" cy="196975"/>
          </a:xfrm>
          <a:prstGeom prst="rect">
            <a:avLst/>
          </a:prstGeom>
          <a:noFill/>
          <a:ln>
            <a:noFill/>
          </a:ln>
        </p:spPr>
      </p:pic>
      <p:sp>
        <p:nvSpPr>
          <p:cNvPr id="118" name="Google Shape;118;p35"/>
          <p:cNvSpPr txBox="1"/>
          <p:nvPr/>
        </p:nvSpPr>
        <p:spPr>
          <a:xfrm>
            <a:off x="2690561" y="207413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Comprender cuál es el trabajo de un tester manual.</a:t>
            </a:r>
            <a:endParaRPr sz="1350">
              <a:solidFill>
                <a:schemeClr val="lt1"/>
              </a:solidFill>
              <a:latin typeface="DM Sans"/>
              <a:ea typeface="DM Sans"/>
              <a:cs typeface="DM Sans"/>
              <a:sym typeface="DM Sans"/>
            </a:endParaRPr>
          </a:p>
        </p:txBody>
      </p:sp>
      <p:pic>
        <p:nvPicPr>
          <p:cNvPr id="119" name="Google Shape;119;p35"/>
          <p:cNvPicPr preferRelativeResize="0"/>
          <p:nvPr/>
        </p:nvPicPr>
        <p:blipFill>
          <a:blip r:embed="rId3">
            <a:alphaModFix/>
          </a:blip>
          <a:stretch>
            <a:fillRect/>
          </a:stretch>
        </p:blipFill>
        <p:spPr>
          <a:xfrm>
            <a:off x="2172138" y="2801238"/>
            <a:ext cx="196975" cy="196975"/>
          </a:xfrm>
          <a:prstGeom prst="rect">
            <a:avLst/>
          </a:prstGeom>
          <a:noFill/>
          <a:ln>
            <a:noFill/>
          </a:ln>
        </p:spPr>
      </p:pic>
      <p:sp>
        <p:nvSpPr>
          <p:cNvPr id="120" name="Google Shape;120;p35"/>
          <p:cNvSpPr txBox="1"/>
          <p:nvPr/>
        </p:nvSpPr>
        <p:spPr>
          <a:xfrm>
            <a:off x="2690561" y="26772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Aprender el contenido teórico del testing para poder aplicarlo a la práctica.</a:t>
            </a:r>
            <a:endParaRPr sz="1350">
              <a:solidFill>
                <a:schemeClr val="lt1"/>
              </a:solidFill>
              <a:latin typeface="DM Sans"/>
              <a:ea typeface="DM Sans"/>
              <a:cs typeface="DM Sans"/>
              <a:sym typeface="DM Sans"/>
            </a:endParaRPr>
          </a:p>
        </p:txBody>
      </p:sp>
      <p:cxnSp>
        <p:nvCxnSpPr>
          <p:cNvPr id="121" name="Google Shape;121;p35"/>
          <p:cNvCxnSpPr>
            <a:stCxn id="117" idx="2"/>
            <a:endCxn id="119" idx="0"/>
          </p:cNvCxnSpPr>
          <p:nvPr/>
        </p:nvCxnSpPr>
        <p:spPr>
          <a:xfrm flipH="1" rot="-5400000">
            <a:off x="2052975" y="2582762"/>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grpSp>
        <p:nvGrpSpPr>
          <p:cNvPr id="355" name="Google Shape;355;p62"/>
          <p:cNvGrpSpPr/>
          <p:nvPr/>
        </p:nvGrpSpPr>
        <p:grpSpPr>
          <a:xfrm>
            <a:off x="473370" y="619431"/>
            <a:ext cx="738905" cy="738905"/>
            <a:chOff x="575612" y="1950748"/>
            <a:chExt cx="431100" cy="431100"/>
          </a:xfrm>
        </p:grpSpPr>
        <p:sp>
          <p:nvSpPr>
            <p:cNvPr id="356" name="Google Shape;356;p6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7" name="Google Shape;357;p6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58" name="Google Shape;358;p6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59" name="Google Shape;359;p62"/>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¿Por qué creen que las pruebas unitarias, siendo tarea de los desarrolladores, son incluidas dentro de los temas de los testers?</a:t>
            </a:r>
            <a:endParaRPr b="1" sz="2500">
              <a:solidFill>
                <a:srgbClr val="B7B7B7"/>
              </a:solidFill>
              <a:latin typeface="Helvetica Neue"/>
              <a:ea typeface="Helvetica Neue"/>
              <a:cs typeface="Helvetica Neue"/>
              <a:sym typeface="Helvetica Neue"/>
            </a:endParaRPr>
          </a:p>
        </p:txBody>
      </p:sp>
      <p:sp>
        <p:nvSpPr>
          <p:cNvPr id="360" name="Google Shape;360;p62"/>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Contesta en el chat </a:t>
            </a:r>
            <a:endParaRPr sz="2000">
              <a:solidFill>
                <a:srgbClr val="83AEFB"/>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63"/>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 asociada al cambio</a:t>
            </a:r>
            <a:endParaRPr b="1" sz="4000">
              <a:solidFill>
                <a:schemeClr val="dk1"/>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64"/>
          <p:cNvPicPr preferRelativeResize="0"/>
          <p:nvPr/>
        </p:nvPicPr>
        <p:blipFill rotWithShape="1">
          <a:blip r:embed="rId3">
            <a:alphaModFix/>
          </a:blip>
          <a:srcRect b="0" l="26306" r="26302" t="0"/>
          <a:stretch/>
        </p:blipFill>
        <p:spPr>
          <a:xfrm>
            <a:off x="5712875" y="468275"/>
            <a:ext cx="2923973" cy="4118750"/>
          </a:xfrm>
          <a:prstGeom prst="rect">
            <a:avLst/>
          </a:prstGeom>
          <a:noFill/>
          <a:ln>
            <a:noFill/>
          </a:ln>
        </p:spPr>
      </p:pic>
      <p:sp>
        <p:nvSpPr>
          <p:cNvPr id="371" name="Google Shape;371;p6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 </a:t>
            </a:r>
            <a:endParaRPr b="1" sz="4000">
              <a:solidFill>
                <a:schemeClr val="dk1"/>
              </a:solidFill>
              <a:latin typeface="DM Sans"/>
              <a:ea typeface="DM Sans"/>
              <a:cs typeface="DM Sans"/>
              <a:sym typeface="DM Sans"/>
            </a:endParaRPr>
          </a:p>
        </p:txBody>
      </p:sp>
      <p:sp>
        <p:nvSpPr>
          <p:cNvPr id="372" name="Google Shape;372;p64"/>
          <p:cNvSpPr txBox="1"/>
          <p:nvPr/>
        </p:nvSpPr>
        <p:spPr>
          <a:xfrm>
            <a:off x="457725" y="2211625"/>
            <a:ext cx="47301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Como su nombre lo indica, son pruebas que se utilizan para comprobar corrección de bugs o mejoras en un sistema o nuevas funcionalidades, para poder asegurar que el sistema funciona como corresponde. </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Aquí es donde entra en juego el papel del QA de Automatización.</a:t>
            </a:r>
            <a:endParaRPr sz="1350">
              <a:latin typeface="DM Sans"/>
              <a:ea typeface="DM Sans"/>
              <a:cs typeface="DM Sans"/>
              <a:sym typeface="DM Sans"/>
            </a:endParaRPr>
          </a:p>
        </p:txBody>
      </p:sp>
      <p:sp>
        <p:nvSpPr>
          <p:cNvPr id="373" name="Google Shape;373;p64"/>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6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9" name="Google Shape;379;p65"/>
          <p:cNvPicPr preferRelativeResize="0"/>
          <p:nvPr/>
        </p:nvPicPr>
        <p:blipFill rotWithShape="1">
          <a:blip r:embed="rId3">
            <a:alphaModFix/>
          </a:blip>
          <a:srcRect b="0" l="26306" r="26302" t="0"/>
          <a:stretch/>
        </p:blipFill>
        <p:spPr>
          <a:xfrm>
            <a:off x="504875" y="468275"/>
            <a:ext cx="2923973" cy="4118750"/>
          </a:xfrm>
          <a:prstGeom prst="rect">
            <a:avLst/>
          </a:prstGeom>
          <a:noFill/>
          <a:ln>
            <a:noFill/>
          </a:ln>
        </p:spPr>
      </p:pic>
      <p:sp>
        <p:nvSpPr>
          <p:cNvPr id="380" name="Google Shape;380;p65"/>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Áreas de las pruebas</a:t>
            </a:r>
            <a:endParaRPr b="1" sz="4000">
              <a:solidFill>
                <a:schemeClr val="dk1"/>
              </a:solidFill>
              <a:latin typeface="DM Sans"/>
              <a:ea typeface="DM Sans"/>
              <a:cs typeface="DM Sans"/>
              <a:sym typeface="DM Sans"/>
            </a:endParaRPr>
          </a:p>
        </p:txBody>
      </p:sp>
      <p:sp>
        <p:nvSpPr>
          <p:cNvPr id="381" name="Google Shape;381;p65"/>
          <p:cNvSpPr txBox="1"/>
          <p:nvPr/>
        </p:nvSpPr>
        <p:spPr>
          <a:xfrm>
            <a:off x="3649500" y="2354488"/>
            <a:ext cx="49872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Las vamos a separar en dos grandes áreas: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Pruebas de confirmación.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Pruebas de regresión.</a:t>
            </a:r>
            <a:endParaRPr sz="1350">
              <a:latin typeface="DM Sans"/>
              <a:ea typeface="DM Sans"/>
              <a:cs typeface="DM Sans"/>
              <a:sym typeface="DM Sans"/>
            </a:endParaRPr>
          </a:p>
        </p:txBody>
      </p:sp>
      <p:sp>
        <p:nvSpPr>
          <p:cNvPr id="382" name="Google Shape;382;p65"/>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Pruebas de confirmación </a:t>
            </a:r>
            <a:endParaRPr b="1" sz="4000">
              <a:solidFill>
                <a:schemeClr val="dk1"/>
              </a:solidFill>
              <a:latin typeface="DM Sans"/>
              <a:ea typeface="DM Sans"/>
              <a:cs typeface="DM Sans"/>
              <a:sym typeface="DM Sans"/>
            </a:endParaRPr>
          </a:p>
        </p:txBody>
      </p:sp>
      <p:sp>
        <p:nvSpPr>
          <p:cNvPr id="388" name="Google Shape;388;p66"/>
          <p:cNvSpPr txBox="1"/>
          <p:nvPr/>
        </p:nvSpPr>
        <p:spPr>
          <a:xfrm>
            <a:off x="473350" y="1908175"/>
            <a:ext cx="63132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Cuando nos entregan el sistema corregido de algún defecto, se llevan adelante estas pruebas para asegurar que el error ya no se encuentra. Esto implica realizar los pasos que llevaron adelante ese error, y continuar con los próximos pasos, si es que este error bloqueo alguno o probar si otras áreas del sistema, relacionadas con el bug, siguen funcionando de forma correcta.</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Pruebas de regresión</a:t>
            </a:r>
            <a:endParaRPr b="1" sz="4000">
              <a:solidFill>
                <a:schemeClr val="dk1"/>
              </a:solidFill>
              <a:latin typeface="DM Sans"/>
              <a:ea typeface="DM Sans"/>
              <a:cs typeface="DM Sans"/>
              <a:sym typeface="DM Sans"/>
            </a:endParaRPr>
          </a:p>
        </p:txBody>
      </p:sp>
      <p:sp>
        <p:nvSpPr>
          <p:cNvPr id="394" name="Google Shape;394;p67"/>
          <p:cNvSpPr txBox="1"/>
          <p:nvPr/>
        </p:nvSpPr>
        <p:spPr>
          <a:xfrm>
            <a:off x="473350" y="1908175"/>
            <a:ext cx="63132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Como su nombre lo indica, se realizará una regresión sobre lo que ya se probó. Esta prueba se utiliza para corroborar que ninguna otra área del sistema haya sido afectada por el cambio realizado en él. </a:t>
            </a:r>
            <a:r>
              <a:rPr lang="es-419" sz="1350">
                <a:solidFill>
                  <a:schemeClr val="dk1"/>
                </a:solidFill>
                <a:highlight>
                  <a:srgbClr val="EA90FF"/>
                </a:highlight>
                <a:latin typeface="DM Sans"/>
                <a:ea typeface="DM Sans"/>
                <a:cs typeface="DM Sans"/>
                <a:sym typeface="DM Sans"/>
              </a:rPr>
              <a:t>Esto es para ver que no haya ningún defecto como daño secundario a causa de estos cambios.</a:t>
            </a:r>
            <a:endParaRPr sz="1350">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68"/>
          <p:cNvPicPr preferRelativeResize="0"/>
          <p:nvPr/>
        </p:nvPicPr>
        <p:blipFill rotWithShape="1">
          <a:blip r:embed="rId3">
            <a:alphaModFix/>
          </a:blip>
          <a:srcRect b="0" l="26306" r="26302" t="0"/>
          <a:stretch/>
        </p:blipFill>
        <p:spPr>
          <a:xfrm>
            <a:off x="5712875" y="468275"/>
            <a:ext cx="2923973" cy="4118750"/>
          </a:xfrm>
          <a:prstGeom prst="rect">
            <a:avLst/>
          </a:prstGeom>
          <a:noFill/>
          <a:ln>
            <a:noFill/>
          </a:ln>
        </p:spPr>
      </p:pic>
      <p:sp>
        <p:nvSpPr>
          <p:cNvPr id="400" name="Google Shape;400;p68"/>
          <p:cNvSpPr txBox="1"/>
          <p:nvPr/>
        </p:nvSpPr>
        <p:spPr>
          <a:xfrm>
            <a:off x="457725" y="836325"/>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¿Cuándo se aplican estas pruebas?</a:t>
            </a: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401" name="Google Shape;401;p68"/>
          <p:cNvSpPr txBox="1"/>
          <p:nvPr/>
        </p:nvSpPr>
        <p:spPr>
          <a:xfrm>
            <a:off x="457725" y="2834150"/>
            <a:ext cx="47301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Estas dos pruebas se realizan en todos los niveles de prueba, especialmente en metodologías del tipo Agile, debido a la gran cantidad de iteraciones incrementales en sus ciclos de desarrollo.</a:t>
            </a:r>
            <a:endParaRPr sz="1350">
              <a:latin typeface="DM Sans"/>
              <a:ea typeface="DM Sans"/>
              <a:cs typeface="DM Sans"/>
              <a:sym typeface="DM Sans"/>
            </a:endParaRPr>
          </a:p>
        </p:txBody>
      </p:sp>
      <p:sp>
        <p:nvSpPr>
          <p:cNvPr id="402" name="Google Shape;402;p68"/>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8" name="Google Shape;408;p69"/>
          <p:cNvPicPr preferRelativeResize="0"/>
          <p:nvPr/>
        </p:nvPicPr>
        <p:blipFill rotWithShape="1">
          <a:blip r:embed="rId3">
            <a:alphaModFix/>
          </a:blip>
          <a:srcRect b="0" l="26306" r="26302" t="0"/>
          <a:stretch/>
        </p:blipFill>
        <p:spPr>
          <a:xfrm>
            <a:off x="504875" y="468275"/>
            <a:ext cx="2923973" cy="4118750"/>
          </a:xfrm>
          <a:prstGeom prst="rect">
            <a:avLst/>
          </a:prstGeom>
          <a:noFill/>
          <a:ln>
            <a:noFill/>
          </a:ln>
        </p:spPr>
      </p:pic>
      <p:sp>
        <p:nvSpPr>
          <p:cNvPr id="409" name="Google Shape;409;p69"/>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Aplicación de estas</a:t>
            </a:r>
            <a:r>
              <a:rPr b="1" lang="es-419" sz="4000">
                <a:solidFill>
                  <a:schemeClr val="dk1"/>
                </a:solidFill>
                <a:latin typeface="DM Sans"/>
                <a:ea typeface="DM Sans"/>
                <a:cs typeface="DM Sans"/>
                <a:sym typeface="DM Sans"/>
              </a:rPr>
              <a:t> pruebas</a:t>
            </a:r>
            <a:endParaRPr b="1" sz="4000">
              <a:solidFill>
                <a:schemeClr val="dk1"/>
              </a:solidFill>
              <a:latin typeface="DM Sans"/>
              <a:ea typeface="DM Sans"/>
              <a:cs typeface="DM Sans"/>
              <a:sym typeface="DM Sans"/>
            </a:endParaRPr>
          </a:p>
        </p:txBody>
      </p:sp>
      <p:sp>
        <p:nvSpPr>
          <p:cNvPr id="410" name="Google Shape;410;p69"/>
          <p:cNvSpPr txBox="1"/>
          <p:nvPr/>
        </p:nvSpPr>
        <p:spPr>
          <a:xfrm>
            <a:off x="3649500" y="2354488"/>
            <a:ext cx="49872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Como se deben imaginar, acá es donde la labor de los QA de automatización, o como algunos los llaman, los QAA, tienen un papel importantísimo. Sin las pruebas de regresión automatizadas, el tiempo de estas pruebas pasaría por encima de los tiempos de las demás. Generando que la dependencia del QA sea entera en volver a probar funcionalidades para ver que no pierdan compatibilidad.</a:t>
            </a:r>
            <a:endParaRPr sz="1350">
              <a:latin typeface="DM Sans"/>
              <a:ea typeface="DM Sans"/>
              <a:cs typeface="DM Sans"/>
              <a:sym typeface="DM Sans"/>
            </a:endParaRPr>
          </a:p>
        </p:txBody>
      </p:sp>
      <p:sp>
        <p:nvSpPr>
          <p:cNvPr id="411" name="Google Shape;411;p69"/>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0"/>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419"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17" name="Google Shape;417;p70"/>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71"/>
          <p:cNvSpPr txBox="1"/>
          <p:nvPr/>
        </p:nvSpPr>
        <p:spPr>
          <a:xfrm>
            <a:off x="1374238" y="16045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Niveles de </a:t>
            </a:r>
            <a:endParaRPr b="1" sz="4000">
              <a:solidFill>
                <a:srgbClr val="EA90FF"/>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testing</a:t>
            </a:r>
            <a:endParaRPr b="1" sz="4000">
              <a:solidFill>
                <a:srgbClr val="EA90FF"/>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90FF"/>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p36"/>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36"/>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MAPA DE </a:t>
            </a:r>
            <a:r>
              <a:rPr lang="es-419"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128" name="Google Shape;128;p36"/>
          <p:cNvSpPr/>
          <p:nvPr/>
        </p:nvSpPr>
        <p:spPr>
          <a:xfrm>
            <a:off x="687375" y="310870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DM Sans"/>
                <a:ea typeface="DM Sans"/>
                <a:cs typeface="DM Sans"/>
                <a:sym typeface="DM Sans"/>
              </a:rPr>
              <a:t>Funciones del tester</a:t>
            </a:r>
            <a:endParaRPr sz="1200">
              <a:solidFill>
                <a:srgbClr val="FFFFFF"/>
              </a:solidFill>
              <a:latin typeface="DM Sans"/>
              <a:ea typeface="DM Sans"/>
              <a:cs typeface="DM Sans"/>
              <a:sym typeface="DM Sans"/>
            </a:endParaRPr>
          </a:p>
        </p:txBody>
      </p:sp>
      <p:sp>
        <p:nvSpPr>
          <p:cNvPr id="129" name="Google Shape;129;p36"/>
          <p:cNvSpPr/>
          <p:nvPr/>
        </p:nvSpPr>
        <p:spPr>
          <a:xfrm>
            <a:off x="4310631" y="14536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Aplicación</a:t>
            </a:r>
            <a:endParaRPr sz="1200">
              <a:solidFill>
                <a:srgbClr val="222222"/>
              </a:solidFill>
              <a:latin typeface="DM Sans"/>
              <a:ea typeface="DM Sans"/>
              <a:cs typeface="DM Sans"/>
              <a:sym typeface="DM Sans"/>
            </a:endParaRPr>
          </a:p>
        </p:txBody>
      </p:sp>
      <p:sp>
        <p:nvSpPr>
          <p:cNvPr id="130" name="Google Shape;130;p36"/>
          <p:cNvSpPr/>
          <p:nvPr/>
        </p:nvSpPr>
        <p:spPr>
          <a:xfrm>
            <a:off x="588525" y="1263775"/>
            <a:ext cx="1596900" cy="7701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DM Sans"/>
                <a:ea typeface="DM Sans"/>
                <a:cs typeface="DM Sans"/>
                <a:sym typeface="DM Sans"/>
              </a:rPr>
              <a:t>Tipos de Testing</a:t>
            </a:r>
            <a:endParaRPr sz="1200">
              <a:solidFill>
                <a:srgbClr val="FFFFFF"/>
              </a:solidFill>
              <a:latin typeface="DM Sans"/>
              <a:ea typeface="DM Sans"/>
              <a:cs typeface="DM Sans"/>
              <a:sym typeface="DM Sans"/>
            </a:endParaRPr>
          </a:p>
        </p:txBody>
      </p:sp>
      <p:cxnSp>
        <p:nvCxnSpPr>
          <p:cNvPr id="131" name="Google Shape;131;p36"/>
          <p:cNvCxnSpPr>
            <a:stCxn id="128" idx="0"/>
            <a:endCxn id="130" idx="2"/>
          </p:cNvCxnSpPr>
          <p:nvPr/>
        </p:nvCxnSpPr>
        <p:spPr>
          <a:xfrm rot="10800000">
            <a:off x="1386975" y="2033805"/>
            <a:ext cx="0" cy="1074900"/>
          </a:xfrm>
          <a:prstGeom prst="straightConnector1">
            <a:avLst/>
          </a:prstGeom>
          <a:noFill/>
          <a:ln cap="flat" cmpd="sng" w="9525">
            <a:solidFill>
              <a:srgbClr val="CCCCCC"/>
            </a:solidFill>
            <a:prstDash val="solid"/>
            <a:round/>
            <a:headEnd len="med" w="med" type="oval"/>
            <a:tailEnd len="med" w="med" type="oval"/>
          </a:ln>
        </p:spPr>
      </p:cxnSp>
      <p:sp>
        <p:nvSpPr>
          <p:cNvPr id="132" name="Google Shape;132;p36"/>
          <p:cNvSpPr/>
          <p:nvPr/>
        </p:nvSpPr>
        <p:spPr>
          <a:xfrm>
            <a:off x="4310631" y="746975"/>
            <a:ext cx="1596900" cy="5802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chemeClr val="accent2"/>
                </a:solidFill>
                <a:latin typeface="DM Sans"/>
                <a:ea typeface="DM Sans"/>
                <a:cs typeface="DM Sans"/>
                <a:sym typeface="DM Sans"/>
              </a:rPr>
              <a:t>Descripción</a:t>
            </a:r>
            <a:endParaRPr sz="1200">
              <a:solidFill>
                <a:schemeClr val="accent2"/>
              </a:solidFill>
              <a:latin typeface="DM Sans"/>
              <a:ea typeface="DM Sans"/>
              <a:cs typeface="DM Sans"/>
              <a:sym typeface="DM Sans"/>
            </a:endParaRPr>
          </a:p>
        </p:txBody>
      </p:sp>
      <p:cxnSp>
        <p:nvCxnSpPr>
          <p:cNvPr id="133" name="Google Shape;133;p36"/>
          <p:cNvCxnSpPr>
            <a:stCxn id="130" idx="3"/>
            <a:endCxn id="132" idx="1"/>
          </p:cNvCxnSpPr>
          <p:nvPr/>
        </p:nvCxnSpPr>
        <p:spPr>
          <a:xfrm flipH="1" rot="10800000">
            <a:off x="2185425" y="1037125"/>
            <a:ext cx="2125200" cy="6117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34" name="Google Shape;134;p36"/>
          <p:cNvCxnSpPr>
            <a:stCxn id="130" idx="3"/>
            <a:endCxn id="129" idx="1"/>
          </p:cNvCxnSpPr>
          <p:nvPr/>
        </p:nvCxnSpPr>
        <p:spPr>
          <a:xfrm>
            <a:off x="2185425" y="1648825"/>
            <a:ext cx="2125200" cy="95100"/>
          </a:xfrm>
          <a:prstGeom prst="bentConnector3">
            <a:avLst>
              <a:gd fmla="val 50000" name="adj1"/>
            </a:avLst>
          </a:prstGeom>
          <a:noFill/>
          <a:ln cap="flat" cmpd="sng" w="9525">
            <a:solidFill>
              <a:srgbClr val="CCCCCC"/>
            </a:solidFill>
            <a:prstDash val="solid"/>
            <a:round/>
            <a:headEnd len="med" w="med" type="none"/>
            <a:tailEnd len="med" w="med" type="oval"/>
          </a:ln>
        </p:spPr>
      </p:cxnSp>
      <p:pic>
        <p:nvPicPr>
          <p:cNvPr id="135" name="Google Shape;135;p36"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sp>
        <p:nvSpPr>
          <p:cNvPr id="136" name="Google Shape;136;p36"/>
          <p:cNvSpPr/>
          <p:nvPr/>
        </p:nvSpPr>
        <p:spPr>
          <a:xfrm>
            <a:off x="4211781" y="3363364"/>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Aplicación</a:t>
            </a:r>
            <a:endParaRPr sz="1200">
              <a:solidFill>
                <a:srgbClr val="222222"/>
              </a:solidFill>
              <a:latin typeface="DM Sans"/>
              <a:ea typeface="DM Sans"/>
              <a:cs typeface="DM Sans"/>
              <a:sym typeface="DM Sans"/>
            </a:endParaRPr>
          </a:p>
        </p:txBody>
      </p:sp>
      <p:sp>
        <p:nvSpPr>
          <p:cNvPr id="137" name="Google Shape;137;p36"/>
          <p:cNvSpPr/>
          <p:nvPr/>
        </p:nvSpPr>
        <p:spPr>
          <a:xfrm>
            <a:off x="4211781" y="2656650"/>
            <a:ext cx="1596900" cy="5802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chemeClr val="accent2"/>
                </a:solidFill>
                <a:latin typeface="DM Sans"/>
                <a:ea typeface="DM Sans"/>
                <a:cs typeface="DM Sans"/>
                <a:sym typeface="DM Sans"/>
              </a:rPr>
              <a:t>Descripción</a:t>
            </a:r>
            <a:endParaRPr sz="1200">
              <a:solidFill>
                <a:schemeClr val="accent2"/>
              </a:solidFill>
              <a:latin typeface="DM Sans"/>
              <a:ea typeface="DM Sans"/>
              <a:cs typeface="DM Sans"/>
              <a:sym typeface="DM Sans"/>
            </a:endParaRPr>
          </a:p>
        </p:txBody>
      </p:sp>
      <p:cxnSp>
        <p:nvCxnSpPr>
          <p:cNvPr id="138" name="Google Shape;138;p36"/>
          <p:cNvCxnSpPr>
            <a:endCxn id="137" idx="1"/>
          </p:cNvCxnSpPr>
          <p:nvPr/>
        </p:nvCxnSpPr>
        <p:spPr>
          <a:xfrm flipH="1" rot="10800000">
            <a:off x="2086581" y="2946750"/>
            <a:ext cx="2125200" cy="611700"/>
          </a:xfrm>
          <a:prstGeom prst="bentConnector3">
            <a:avLst>
              <a:gd fmla="val 50000" name="adj1"/>
            </a:avLst>
          </a:prstGeom>
          <a:noFill/>
          <a:ln cap="flat" cmpd="sng" w="9525">
            <a:solidFill>
              <a:srgbClr val="CCCCCC"/>
            </a:solidFill>
            <a:prstDash val="solid"/>
            <a:round/>
            <a:headEnd len="med" w="med" type="none"/>
            <a:tailEnd len="med" w="med" type="oval"/>
          </a:ln>
        </p:spPr>
      </p:cxnSp>
      <p:cxnSp>
        <p:nvCxnSpPr>
          <p:cNvPr id="139" name="Google Shape;139;p36"/>
          <p:cNvCxnSpPr>
            <a:endCxn id="136" idx="1"/>
          </p:cNvCxnSpPr>
          <p:nvPr/>
        </p:nvCxnSpPr>
        <p:spPr>
          <a:xfrm>
            <a:off x="2086581" y="3558364"/>
            <a:ext cx="2125200" cy="95100"/>
          </a:xfrm>
          <a:prstGeom prst="bentConnector3">
            <a:avLst>
              <a:gd fmla="val 50000" name="adj1"/>
            </a:avLst>
          </a:prstGeom>
          <a:noFill/>
          <a:ln cap="flat" cmpd="sng" w="9525">
            <a:solidFill>
              <a:srgbClr val="CCCCCC"/>
            </a:solidFill>
            <a:prstDash val="solid"/>
            <a:round/>
            <a:headEnd len="med" w="med" type="none"/>
            <a:tailEnd len="med" w="med"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Introducción a niveles de testing</a:t>
            </a:r>
            <a:endParaRPr b="1" sz="4000">
              <a:solidFill>
                <a:schemeClr val="dk1"/>
              </a:solidFill>
              <a:latin typeface="DM Sans"/>
              <a:ea typeface="DM Sans"/>
              <a:cs typeface="DM Sans"/>
              <a:sym typeface="DM Sans"/>
            </a:endParaRPr>
          </a:p>
        </p:txBody>
      </p:sp>
      <p:sp>
        <p:nvSpPr>
          <p:cNvPr id="428" name="Google Shape;428;p72"/>
          <p:cNvSpPr txBox="1"/>
          <p:nvPr/>
        </p:nvSpPr>
        <p:spPr>
          <a:xfrm>
            <a:off x="473350" y="2224550"/>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Los niveles de prueba son grupos de actividades de prueba que se organizan y gestionan conjuntamente.</a:t>
            </a:r>
            <a:endParaRPr sz="1350">
              <a:latin typeface="DM Sans"/>
              <a:ea typeface="DM Sans"/>
              <a:cs typeface="DM Sans"/>
              <a:sym typeface="DM Sans"/>
            </a:endParaRPr>
          </a:p>
        </p:txBody>
      </p:sp>
      <p:sp>
        <p:nvSpPr>
          <p:cNvPr id="429" name="Google Shape;429;p72"/>
          <p:cNvSpPr txBox="1"/>
          <p:nvPr/>
        </p:nvSpPr>
        <p:spPr>
          <a:xfrm>
            <a:off x="4527575" y="2224550"/>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Cada nivel de prueba es una instancia del proceso de prueba  realizadas en relación con el software en un nivel de desarrollo determinado, desde unidades o componentes individuales hasta sistemas completos.</a:t>
            </a:r>
            <a:endParaRPr sz="1350">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73"/>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7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4 Niveles de testing</a:t>
            </a:r>
            <a:endParaRPr b="1" sz="3500">
              <a:solidFill>
                <a:schemeClr val="lt1"/>
              </a:solidFill>
              <a:latin typeface="DM Sans"/>
              <a:ea typeface="DM Sans"/>
              <a:cs typeface="DM Sans"/>
              <a:sym typeface="DM Sans"/>
            </a:endParaRPr>
          </a:p>
        </p:txBody>
      </p:sp>
      <p:pic>
        <p:nvPicPr>
          <p:cNvPr id="436" name="Google Shape;436;p73"/>
          <p:cNvPicPr preferRelativeResize="0"/>
          <p:nvPr/>
        </p:nvPicPr>
        <p:blipFill rotWithShape="1">
          <a:blip r:embed="rId3">
            <a:alphaModFix/>
          </a:blip>
          <a:srcRect b="0" l="0" r="0" t="0"/>
          <a:stretch/>
        </p:blipFill>
        <p:spPr>
          <a:xfrm>
            <a:off x="751550" y="963726"/>
            <a:ext cx="3640399" cy="3640425"/>
          </a:xfrm>
          <a:prstGeom prst="rect">
            <a:avLst/>
          </a:prstGeom>
          <a:noFill/>
          <a:ln>
            <a:noFill/>
          </a:ln>
        </p:spPr>
      </p:pic>
      <p:sp>
        <p:nvSpPr>
          <p:cNvPr id="437" name="Google Shape;437;p73"/>
          <p:cNvSpPr txBox="1"/>
          <p:nvPr/>
        </p:nvSpPr>
        <p:spPr>
          <a:xfrm>
            <a:off x="4807400" y="1655325"/>
            <a:ext cx="29910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i="0" lang="es-419" sz="2000" u="none" cap="none" strike="noStrike">
                <a:solidFill>
                  <a:srgbClr val="83AEFB"/>
                </a:solidFill>
                <a:latin typeface="DM Sans"/>
                <a:ea typeface="DM Sans"/>
                <a:cs typeface="DM Sans"/>
                <a:sym typeface="DM Sans"/>
              </a:rPr>
              <a:t>Prueba de aceptación</a:t>
            </a:r>
            <a:endParaRPr i="0" sz="2000" u="none" cap="none" strike="noStrike">
              <a:solidFill>
                <a:srgbClr val="83AEFB"/>
              </a:solidFill>
              <a:latin typeface="DM Sans"/>
              <a:ea typeface="DM Sans"/>
              <a:cs typeface="DM Sans"/>
              <a:sym typeface="DM Sans"/>
            </a:endParaRPr>
          </a:p>
        </p:txBody>
      </p:sp>
      <p:sp>
        <p:nvSpPr>
          <p:cNvPr id="438" name="Google Shape;438;p73"/>
          <p:cNvSpPr txBox="1"/>
          <p:nvPr/>
        </p:nvSpPr>
        <p:spPr>
          <a:xfrm>
            <a:off x="4807400" y="2329475"/>
            <a:ext cx="29910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i="0" lang="es-419" sz="2000" u="none" cap="none" strike="noStrike">
                <a:solidFill>
                  <a:srgbClr val="83AEFB"/>
                </a:solidFill>
                <a:latin typeface="DM Sans"/>
                <a:ea typeface="DM Sans"/>
                <a:cs typeface="DM Sans"/>
                <a:sym typeface="DM Sans"/>
              </a:rPr>
              <a:t>Prueba de </a:t>
            </a:r>
            <a:r>
              <a:rPr lang="es-419" sz="2000">
                <a:solidFill>
                  <a:srgbClr val="83AEFB"/>
                </a:solidFill>
                <a:latin typeface="DM Sans"/>
                <a:ea typeface="DM Sans"/>
                <a:cs typeface="DM Sans"/>
                <a:sym typeface="DM Sans"/>
              </a:rPr>
              <a:t>sistema</a:t>
            </a:r>
            <a:endParaRPr i="0" sz="2000" u="none" cap="none" strike="noStrike">
              <a:solidFill>
                <a:srgbClr val="83AEFB"/>
              </a:solidFill>
              <a:latin typeface="DM Sans"/>
              <a:ea typeface="DM Sans"/>
              <a:cs typeface="DM Sans"/>
              <a:sym typeface="DM Sans"/>
            </a:endParaRPr>
          </a:p>
        </p:txBody>
      </p:sp>
      <p:sp>
        <p:nvSpPr>
          <p:cNvPr id="439" name="Google Shape;439;p73"/>
          <p:cNvSpPr txBox="1"/>
          <p:nvPr/>
        </p:nvSpPr>
        <p:spPr>
          <a:xfrm>
            <a:off x="4807400" y="3072525"/>
            <a:ext cx="29910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i="0" lang="es-419" sz="2000" u="none" cap="none" strike="noStrike">
                <a:solidFill>
                  <a:srgbClr val="83AEFB"/>
                </a:solidFill>
                <a:latin typeface="DM Sans"/>
                <a:ea typeface="DM Sans"/>
                <a:cs typeface="DM Sans"/>
                <a:sym typeface="DM Sans"/>
              </a:rPr>
              <a:t>Prueba de </a:t>
            </a:r>
            <a:r>
              <a:rPr lang="es-419" sz="2000">
                <a:solidFill>
                  <a:srgbClr val="83AEFB"/>
                </a:solidFill>
                <a:latin typeface="DM Sans"/>
                <a:ea typeface="DM Sans"/>
                <a:cs typeface="DM Sans"/>
                <a:sym typeface="DM Sans"/>
              </a:rPr>
              <a:t>integración</a:t>
            </a:r>
            <a:endParaRPr i="0" sz="2000" u="none" cap="none" strike="noStrike">
              <a:solidFill>
                <a:srgbClr val="83AEFB"/>
              </a:solidFill>
              <a:latin typeface="DM Sans"/>
              <a:ea typeface="DM Sans"/>
              <a:cs typeface="DM Sans"/>
              <a:sym typeface="DM Sans"/>
            </a:endParaRPr>
          </a:p>
        </p:txBody>
      </p:sp>
      <p:sp>
        <p:nvSpPr>
          <p:cNvPr id="440" name="Google Shape;440;p73"/>
          <p:cNvSpPr txBox="1"/>
          <p:nvPr/>
        </p:nvSpPr>
        <p:spPr>
          <a:xfrm>
            <a:off x="4807400" y="3857650"/>
            <a:ext cx="2991000" cy="492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2000"/>
              <a:buFont typeface="Arial"/>
              <a:buNone/>
            </a:pPr>
            <a:r>
              <a:rPr i="0" lang="es-419" sz="2000" u="none" cap="none" strike="noStrike">
                <a:solidFill>
                  <a:srgbClr val="83AEFB"/>
                </a:solidFill>
                <a:latin typeface="DM Sans"/>
                <a:ea typeface="DM Sans"/>
                <a:cs typeface="DM Sans"/>
                <a:sym typeface="DM Sans"/>
              </a:rPr>
              <a:t>Prueba de </a:t>
            </a:r>
            <a:r>
              <a:rPr lang="es-419" sz="2000">
                <a:solidFill>
                  <a:srgbClr val="83AEFB"/>
                </a:solidFill>
                <a:latin typeface="DM Sans"/>
                <a:ea typeface="DM Sans"/>
                <a:cs typeface="DM Sans"/>
                <a:sym typeface="DM Sans"/>
              </a:rPr>
              <a:t>componente</a:t>
            </a:r>
            <a:endParaRPr i="0" sz="2000" u="none" cap="none" strike="noStrike">
              <a:solidFill>
                <a:srgbClr val="83AEFB"/>
              </a:solidFill>
              <a:latin typeface="DM Sans"/>
              <a:ea typeface="DM Sans"/>
              <a:cs typeface="DM Sans"/>
              <a:sym typeface="DM Sans"/>
            </a:endParaRPr>
          </a:p>
        </p:txBody>
      </p:sp>
      <p:cxnSp>
        <p:nvCxnSpPr>
          <p:cNvPr id="441" name="Google Shape;441;p73"/>
          <p:cNvCxnSpPr>
            <a:endCxn id="437" idx="1"/>
          </p:cNvCxnSpPr>
          <p:nvPr/>
        </p:nvCxnSpPr>
        <p:spPr>
          <a:xfrm>
            <a:off x="3275900" y="1888125"/>
            <a:ext cx="1531500" cy="13500"/>
          </a:xfrm>
          <a:prstGeom prst="straightConnector1">
            <a:avLst/>
          </a:prstGeom>
          <a:noFill/>
          <a:ln cap="flat" cmpd="sng" w="9525">
            <a:solidFill>
              <a:srgbClr val="83AEFB"/>
            </a:solidFill>
            <a:prstDash val="solid"/>
            <a:round/>
            <a:headEnd len="med" w="med" type="none"/>
            <a:tailEnd len="med" w="med" type="triangle"/>
          </a:ln>
        </p:spPr>
      </p:cxnSp>
      <p:cxnSp>
        <p:nvCxnSpPr>
          <p:cNvPr id="442" name="Google Shape;442;p73"/>
          <p:cNvCxnSpPr>
            <a:endCxn id="438" idx="1"/>
          </p:cNvCxnSpPr>
          <p:nvPr/>
        </p:nvCxnSpPr>
        <p:spPr>
          <a:xfrm>
            <a:off x="3684200" y="2561675"/>
            <a:ext cx="1123200" cy="14100"/>
          </a:xfrm>
          <a:prstGeom prst="straightConnector1">
            <a:avLst/>
          </a:prstGeom>
          <a:noFill/>
          <a:ln cap="flat" cmpd="sng" w="9525">
            <a:solidFill>
              <a:srgbClr val="83AEFB"/>
            </a:solidFill>
            <a:prstDash val="solid"/>
            <a:round/>
            <a:headEnd len="med" w="med" type="none"/>
            <a:tailEnd len="med" w="med" type="triangle"/>
          </a:ln>
        </p:spPr>
      </p:cxnSp>
      <p:cxnSp>
        <p:nvCxnSpPr>
          <p:cNvPr id="443" name="Google Shape;443;p73"/>
          <p:cNvCxnSpPr>
            <a:endCxn id="439" idx="1"/>
          </p:cNvCxnSpPr>
          <p:nvPr/>
        </p:nvCxnSpPr>
        <p:spPr>
          <a:xfrm flipH="1" rot="10800000">
            <a:off x="4071800" y="3318825"/>
            <a:ext cx="735600" cy="8100"/>
          </a:xfrm>
          <a:prstGeom prst="straightConnector1">
            <a:avLst/>
          </a:prstGeom>
          <a:noFill/>
          <a:ln cap="flat" cmpd="sng" w="9525">
            <a:solidFill>
              <a:srgbClr val="83AEFB"/>
            </a:solidFill>
            <a:prstDash val="solid"/>
            <a:round/>
            <a:headEnd len="med" w="med" type="none"/>
            <a:tailEnd len="med" w="med" type="triangle"/>
          </a:ln>
        </p:spPr>
      </p:cxnSp>
      <p:cxnSp>
        <p:nvCxnSpPr>
          <p:cNvPr id="444" name="Google Shape;444;p73"/>
          <p:cNvCxnSpPr>
            <a:endCxn id="440" idx="1"/>
          </p:cNvCxnSpPr>
          <p:nvPr/>
        </p:nvCxnSpPr>
        <p:spPr>
          <a:xfrm flipH="1" rot="10800000">
            <a:off x="4429100" y="4103950"/>
            <a:ext cx="378300" cy="8700"/>
          </a:xfrm>
          <a:prstGeom prst="straightConnector1">
            <a:avLst/>
          </a:prstGeom>
          <a:noFill/>
          <a:ln cap="flat" cmpd="sng" w="9525">
            <a:solidFill>
              <a:srgbClr val="83AEFB"/>
            </a:solidFill>
            <a:prstDash val="solid"/>
            <a:round/>
            <a:headEnd len="med" w="med"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74"/>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Características de los niveles de testing</a:t>
            </a:r>
            <a:endParaRPr b="1" sz="4000">
              <a:solidFill>
                <a:schemeClr val="dk1"/>
              </a:solidFill>
              <a:latin typeface="DM Sans"/>
              <a:ea typeface="DM Sans"/>
              <a:cs typeface="DM Sans"/>
              <a:sym typeface="DM Sans"/>
            </a:endParaRPr>
          </a:p>
        </p:txBody>
      </p:sp>
      <p:sp>
        <p:nvSpPr>
          <p:cNvPr id="450" name="Google Shape;450;p74"/>
          <p:cNvSpPr txBox="1"/>
          <p:nvPr/>
        </p:nvSpPr>
        <p:spPr>
          <a:xfrm>
            <a:off x="473350" y="1908175"/>
            <a:ext cx="38346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Objetivos específicos.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Bases de prueba, referenciadas para generar casos de prueba.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Objeto de prueba (es decir, lo que se está probando).</a:t>
            </a:r>
            <a:endParaRPr sz="1350">
              <a:latin typeface="DM Sans"/>
              <a:ea typeface="DM Sans"/>
              <a:cs typeface="DM Sans"/>
              <a:sym typeface="DM Sans"/>
            </a:endParaRPr>
          </a:p>
        </p:txBody>
      </p:sp>
      <p:sp>
        <p:nvSpPr>
          <p:cNvPr id="451" name="Google Shape;451;p74"/>
          <p:cNvSpPr txBox="1"/>
          <p:nvPr/>
        </p:nvSpPr>
        <p:spPr>
          <a:xfrm>
            <a:off x="4527575" y="1908175"/>
            <a:ext cx="38346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Defectos y fallos característicos.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Enfoques y responsabilidades específicos.</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75"/>
          <p:cNvSpPr txBox="1"/>
          <p:nvPr/>
        </p:nvSpPr>
        <p:spPr>
          <a:xfrm>
            <a:off x="790950" y="345975"/>
            <a:ext cx="75621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Ejemplos de los niveles de testing</a:t>
            </a:r>
            <a:endParaRPr b="1" sz="3500">
              <a:solidFill>
                <a:schemeClr val="lt1"/>
              </a:solidFill>
              <a:latin typeface="DM Sans"/>
              <a:ea typeface="DM Sans"/>
              <a:cs typeface="DM Sans"/>
              <a:sym typeface="DM Sans"/>
            </a:endParaRPr>
          </a:p>
        </p:txBody>
      </p:sp>
      <p:pic>
        <p:nvPicPr>
          <p:cNvPr descr="Capítulo 2: Pruebas en el Ciclo de Vida del Desarrollo de Software&#10;Ep10:   Niveles de Pruebas de Software #ISTQB&#10;Curso Completo GRATIS de Fundamentos de Pruebas ISTQB&#10;&#10;A lo largo del ciclo de vida de desarrollo de sistemas existen diversos momentos claramente separados, y durante cada uno de ellos debemos ejecutar un grupo específico de actividades de prueba con una intención particular, en este episodio estaremos conversando acerca de los distintos Niveles de prueba, sus objetivos y alcance, así que ¡Acompáñame!&#10;&#10;Tabla de Contenido:&#10;&#10;00:00 Caricatura&#10;01:33 Introducción&#10;04:55 Niveles de Prueba&#10;05:50 Prueba de Componentes&#10;09:43 Pruebas de Integración&#10;16:27 Pruebas del Sistema&#10;21:54 Pruebas de Aceptación&#10;32:13 Características de los niveles de prueba &#10;35:30 Resumen del episodio&#10;36:55 Quiz del capitulo&#10;40:37 Conclusiones&#10;&#10;#ISTQB #CTFL #QA #PRUEBAS #FullAdvancedTesting #FullAdvanced #PruebasDeSoftware&#10;#software #testing&#10;&#10;**Créditos:&#10;&#10;Producción Ejecutiva: Julio César Oropeza&#10;Producción General: Kelly Aguilar Zambrano&#10;Guión: Kelly Aguilar Zambrano&#10;Fotografía: Julio César Oropeza&#10;Dirección de Arte: Kelly Aguilar Zambrano&#10;Post Producción, Edición y Montaje: Julio César Oropeza | Kelly Aguilar Zambrano&#10;Edición y Mezcla de Sonido: Julio César Oropeza&#10;Animación y VFX: Julio César Oropeza&#10;&#10;**Contacto:&#10;&#10;www.fulladvanced.com&#10;Facebook: @fulladvanced&#10;Instagram: @fulladvanced&#10;Twitter: @full_advanced&#10;LinkedIn: https://www.linkedin.com/in/julio-cesar-oropeza/&#10;                 https://www.linkedin.com/in/kelly-aguilar-zambrano/&#10;&#10;#ISTQB #CTFL #QA #PRUEBAS #FullAdvancedTesting #FullAdvanced" id="457" name="Google Shape;457;p75" title="EP10 | CAP2 Niveles de Pruebas de Software ISTQB: Componentes, Integración, Sistema y Aceptación">
            <a:hlinkClick r:id="rId3"/>
          </p:cNvPr>
          <p:cNvPicPr preferRelativeResize="0"/>
          <p:nvPr/>
        </p:nvPicPr>
        <p:blipFill>
          <a:blip r:embed="rId4">
            <a:alphaModFix/>
          </a:blip>
          <a:stretch>
            <a:fillRect/>
          </a:stretch>
        </p:blipFill>
        <p:spPr>
          <a:xfrm>
            <a:off x="2234950" y="963900"/>
            <a:ext cx="4898600" cy="36739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gtEl>
                                        <p:attrNameLst>
                                          <p:attrName>style.visibility</p:attrName>
                                        </p:attrNameLst>
                                      </p:cBhvr>
                                      <p:to>
                                        <p:strVal val="visible"/>
                                      </p:to>
                                    </p:set>
                                    <p:animEffect filter="fade" transition="in">
                                      <p:cBhvr>
                                        <p:cTn dur="1000"/>
                                        <p:tgtEl>
                                          <p:spTgt spid="4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7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 de componente</a:t>
            </a:r>
            <a:endParaRPr b="1" sz="40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pic>
        <p:nvPicPr>
          <p:cNvPr id="467" name="Google Shape;467;p77"/>
          <p:cNvPicPr preferRelativeResize="0"/>
          <p:nvPr/>
        </p:nvPicPr>
        <p:blipFill rotWithShape="1">
          <a:blip r:embed="rId3">
            <a:alphaModFix/>
          </a:blip>
          <a:srcRect b="0" l="32251" r="32251" t="0"/>
          <a:stretch/>
        </p:blipFill>
        <p:spPr>
          <a:xfrm>
            <a:off x="5712875" y="468275"/>
            <a:ext cx="2923973" cy="4118750"/>
          </a:xfrm>
          <a:prstGeom prst="rect">
            <a:avLst/>
          </a:prstGeom>
          <a:noFill/>
          <a:ln>
            <a:noFill/>
          </a:ln>
        </p:spPr>
      </p:pic>
      <p:sp>
        <p:nvSpPr>
          <p:cNvPr id="468" name="Google Shape;468;p7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469" name="Google Shape;469;p77"/>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prueba de componente (también conocida como prueba unitaria o de módulo) se centra en los componentes que se pueden probar por separado.</a:t>
            </a:r>
            <a:endParaRPr sz="1350">
              <a:latin typeface="DM Sans"/>
              <a:ea typeface="DM Sans"/>
              <a:cs typeface="DM Sans"/>
              <a:sym typeface="DM Sans"/>
            </a:endParaRPr>
          </a:p>
        </p:txBody>
      </p:sp>
      <p:sp>
        <p:nvSpPr>
          <p:cNvPr id="470" name="Google Shape;470;p77"/>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a:t>
            </a:r>
            <a:r>
              <a:rPr lang="es-419" sz="1350" u="sng">
                <a:solidFill>
                  <a:schemeClr val="hlink"/>
                </a:solidFill>
                <a:latin typeface="DM Sans"/>
                <a:ea typeface="DM Sans"/>
                <a:cs typeface="DM Sans"/>
                <a:sym typeface="DM Sans"/>
                <a:hlinkClick r:id="rId5"/>
              </a:rPr>
              <a:t>ixabay</a:t>
            </a:r>
            <a:endParaRPr sz="1350">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78"/>
          <p:cNvPicPr preferRelativeResize="0"/>
          <p:nvPr/>
        </p:nvPicPr>
        <p:blipFill rotWithShape="1">
          <a:blip r:embed="rId3">
            <a:alphaModFix/>
          </a:blip>
          <a:srcRect b="0" l="32251" r="32251" t="0"/>
          <a:stretch/>
        </p:blipFill>
        <p:spPr>
          <a:xfrm>
            <a:off x="504875" y="468275"/>
            <a:ext cx="2923973" cy="4118750"/>
          </a:xfrm>
          <a:prstGeom prst="rect">
            <a:avLst/>
          </a:prstGeom>
          <a:noFill/>
          <a:ln>
            <a:noFill/>
          </a:ln>
        </p:spPr>
      </p:pic>
      <p:sp>
        <p:nvSpPr>
          <p:cNvPr id="477" name="Google Shape;477;p78"/>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Objetivo prueba de componente</a:t>
            </a:r>
            <a:endParaRPr b="1" sz="4000">
              <a:solidFill>
                <a:schemeClr val="dk1"/>
              </a:solidFill>
              <a:latin typeface="DM Sans"/>
              <a:ea typeface="DM Sans"/>
              <a:cs typeface="DM Sans"/>
              <a:sym typeface="DM Sans"/>
            </a:endParaRPr>
          </a:p>
        </p:txBody>
      </p:sp>
      <p:sp>
        <p:nvSpPr>
          <p:cNvPr id="478" name="Google Shape;478;p78"/>
          <p:cNvSpPr txBox="1"/>
          <p:nvPr/>
        </p:nvSpPr>
        <p:spPr>
          <a:xfrm>
            <a:off x="3649500" y="2397863"/>
            <a:ext cx="49872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Reducir el riesgo.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Verificar que los comportamientos funcionales y no funcionales del componente son los diseñados y especificados.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Generar confianza en la calidad del componente.</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Encontrar defectos en el componente.</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Prevenir la propagación de defectos a niveles de prueba superiores.</a:t>
            </a:r>
            <a:endParaRPr sz="1350">
              <a:latin typeface="DM Sans"/>
              <a:ea typeface="DM Sans"/>
              <a:cs typeface="DM Sans"/>
              <a:sym typeface="DM Sans"/>
            </a:endParaRPr>
          </a:p>
        </p:txBody>
      </p:sp>
      <p:sp>
        <p:nvSpPr>
          <p:cNvPr id="479" name="Google Shape;479;p78"/>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Pixabay</a:t>
            </a:r>
            <a:endParaRPr sz="135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p79"/>
          <p:cNvPicPr preferRelativeResize="0"/>
          <p:nvPr/>
        </p:nvPicPr>
        <p:blipFill rotWithShape="1">
          <a:blip r:embed="rId3">
            <a:alphaModFix/>
          </a:blip>
          <a:srcRect b="0" l="32251" r="32251" t="0"/>
          <a:stretch/>
        </p:blipFill>
        <p:spPr>
          <a:xfrm>
            <a:off x="5712875" y="468275"/>
            <a:ext cx="2923973" cy="4118750"/>
          </a:xfrm>
          <a:prstGeom prst="rect">
            <a:avLst/>
          </a:prstGeom>
          <a:noFill/>
          <a:ln>
            <a:noFill/>
          </a:ln>
        </p:spPr>
      </p:pic>
      <p:sp>
        <p:nvSpPr>
          <p:cNvPr id="485" name="Google Shape;485;p7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¿Cómo se aplica?</a:t>
            </a:r>
            <a:endParaRPr b="1" sz="4000">
              <a:solidFill>
                <a:schemeClr val="dk1"/>
              </a:solidFill>
              <a:latin typeface="DM Sans"/>
              <a:ea typeface="DM Sans"/>
              <a:cs typeface="DM Sans"/>
              <a:sym typeface="DM Sans"/>
            </a:endParaRPr>
          </a:p>
        </p:txBody>
      </p:sp>
      <p:sp>
        <p:nvSpPr>
          <p:cNvPr id="486" name="Google Shape;486;p79"/>
          <p:cNvSpPr txBox="1"/>
          <p:nvPr/>
        </p:nvSpPr>
        <p:spPr>
          <a:xfrm>
            <a:off x="457725" y="2211625"/>
            <a:ext cx="4730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 prueba de componente, a menudo, se realiza de forma aislada del resto del sistema, dependiendo del modelo de ciclo de vida de desarrollo de software y del sistema, lo que puede requerir objetos simulados, virtualización de servicios, arneses, stubs y controladores.</a:t>
            </a:r>
            <a:endParaRPr sz="1350">
              <a:latin typeface="DM Sans"/>
              <a:ea typeface="DM Sans"/>
              <a:cs typeface="DM Sans"/>
              <a:sym typeface="DM Sans"/>
            </a:endParaRPr>
          </a:p>
        </p:txBody>
      </p:sp>
      <p:sp>
        <p:nvSpPr>
          <p:cNvPr id="487" name="Google Shape;487;p79"/>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Pixabay</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8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Las pruebas de componente pueden cubrir:</a:t>
            </a:r>
            <a:endParaRPr b="1" sz="4000">
              <a:solidFill>
                <a:schemeClr val="dk1"/>
              </a:solidFill>
              <a:latin typeface="DM Sans"/>
              <a:ea typeface="DM Sans"/>
              <a:cs typeface="DM Sans"/>
              <a:sym typeface="DM Sans"/>
            </a:endParaRPr>
          </a:p>
        </p:txBody>
      </p:sp>
      <p:sp>
        <p:nvSpPr>
          <p:cNvPr id="493" name="Google Shape;493;p80"/>
          <p:cNvSpPr/>
          <p:nvPr/>
        </p:nvSpPr>
        <p:spPr>
          <a:xfrm>
            <a:off x="1731113"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80"/>
          <p:cNvSpPr/>
          <p:nvPr/>
        </p:nvSpPr>
        <p:spPr>
          <a:xfrm>
            <a:off x="4278440" y="1960454"/>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80"/>
          <p:cNvSpPr txBox="1"/>
          <p:nvPr/>
        </p:nvSpPr>
        <p:spPr>
          <a:xfrm>
            <a:off x="990250" y="2766050"/>
            <a:ext cx="19602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Funcionalidad</a:t>
            </a:r>
            <a:endParaRPr b="1">
              <a:latin typeface="DM Sans"/>
              <a:ea typeface="DM Sans"/>
              <a:cs typeface="DM Sans"/>
              <a:sym typeface="DM Sans"/>
            </a:endParaRPr>
          </a:p>
        </p:txBody>
      </p:sp>
      <p:sp>
        <p:nvSpPr>
          <p:cNvPr id="496" name="Google Shape;496;p80"/>
          <p:cNvSpPr txBox="1"/>
          <p:nvPr/>
        </p:nvSpPr>
        <p:spPr>
          <a:xfrm>
            <a:off x="3596550" y="2766050"/>
            <a:ext cx="1960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Las características no funcionales</a:t>
            </a:r>
            <a:endParaRPr b="1">
              <a:latin typeface="DM Sans"/>
              <a:ea typeface="DM Sans"/>
              <a:cs typeface="DM Sans"/>
              <a:sym typeface="DM Sans"/>
            </a:endParaRPr>
          </a:p>
        </p:txBody>
      </p:sp>
      <p:sp>
        <p:nvSpPr>
          <p:cNvPr id="497" name="Google Shape;497;p80"/>
          <p:cNvSpPr/>
          <p:nvPr/>
        </p:nvSpPr>
        <p:spPr>
          <a:xfrm>
            <a:off x="6825776" y="1960479"/>
            <a:ext cx="587100" cy="5871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98" name="Google Shape;498;p80"/>
          <p:cNvCxnSpPr>
            <a:stCxn id="493" idx="6"/>
            <a:endCxn id="494" idx="2"/>
          </p:cNvCxnSpPr>
          <p:nvPr/>
        </p:nvCxnSpPr>
        <p:spPr>
          <a:xfrm>
            <a:off x="2318213" y="2254029"/>
            <a:ext cx="1960200" cy="0"/>
          </a:xfrm>
          <a:prstGeom prst="straightConnector1">
            <a:avLst/>
          </a:prstGeom>
          <a:noFill/>
          <a:ln cap="flat" cmpd="sng" w="9525">
            <a:solidFill>
              <a:srgbClr val="EAFF6A"/>
            </a:solidFill>
            <a:prstDash val="solid"/>
            <a:round/>
            <a:headEnd len="med" w="med" type="none"/>
            <a:tailEnd len="med" w="med" type="none"/>
          </a:ln>
        </p:spPr>
      </p:cxnSp>
      <p:cxnSp>
        <p:nvCxnSpPr>
          <p:cNvPr id="499" name="Google Shape;499;p80"/>
          <p:cNvCxnSpPr>
            <a:stCxn id="494" idx="6"/>
            <a:endCxn id="497" idx="2"/>
          </p:cNvCxnSpPr>
          <p:nvPr/>
        </p:nvCxnSpPr>
        <p:spPr>
          <a:xfrm>
            <a:off x="4865540" y="2254004"/>
            <a:ext cx="1960200" cy="0"/>
          </a:xfrm>
          <a:prstGeom prst="straightConnector1">
            <a:avLst/>
          </a:prstGeom>
          <a:noFill/>
          <a:ln cap="flat" cmpd="sng" w="9525">
            <a:solidFill>
              <a:srgbClr val="EAFF6A"/>
            </a:solidFill>
            <a:prstDash val="solid"/>
            <a:round/>
            <a:headEnd len="med" w="med" type="none"/>
            <a:tailEnd len="med" w="med" type="none"/>
          </a:ln>
        </p:spPr>
      </p:cxnSp>
      <p:sp>
        <p:nvSpPr>
          <p:cNvPr id="500" name="Google Shape;500;p80"/>
          <p:cNvSpPr txBox="1"/>
          <p:nvPr/>
        </p:nvSpPr>
        <p:spPr>
          <a:xfrm>
            <a:off x="6143875" y="2766050"/>
            <a:ext cx="1960200" cy="648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a:solidFill>
                  <a:schemeClr val="dk1"/>
                </a:solidFill>
                <a:latin typeface="DM Sans"/>
                <a:ea typeface="DM Sans"/>
                <a:cs typeface="DM Sans"/>
                <a:sym typeface="DM Sans"/>
              </a:rPr>
              <a:t>Las propiedades estructurales</a:t>
            </a:r>
            <a:endParaRPr b="1">
              <a:latin typeface="DM Sans"/>
              <a:ea typeface="DM Sans"/>
              <a:cs typeface="DM Sans"/>
              <a:sym typeface="DM Sans"/>
            </a:endParaRPr>
          </a:p>
        </p:txBody>
      </p:sp>
      <p:sp>
        <p:nvSpPr>
          <p:cNvPr id="501" name="Google Shape;501;p80"/>
          <p:cNvSpPr txBox="1"/>
          <p:nvPr/>
        </p:nvSpPr>
        <p:spPr>
          <a:xfrm>
            <a:off x="1049225" y="319257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Por ejemplo, la exactitud de los cálculos</a:t>
            </a:r>
            <a:endParaRPr sz="1350">
              <a:solidFill>
                <a:schemeClr val="dk1"/>
              </a:solidFill>
              <a:latin typeface="DM Sans"/>
              <a:ea typeface="DM Sans"/>
              <a:cs typeface="DM Sans"/>
              <a:sym typeface="DM Sans"/>
            </a:endParaRPr>
          </a:p>
        </p:txBody>
      </p:sp>
      <p:sp>
        <p:nvSpPr>
          <p:cNvPr id="502" name="Google Shape;502;p80"/>
          <p:cNvSpPr txBox="1"/>
          <p:nvPr/>
        </p:nvSpPr>
        <p:spPr>
          <a:xfrm>
            <a:off x="3596550" y="3312125"/>
            <a:ext cx="1950900" cy="870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Por ejemplo, la búsqueda de fugas de memoria</a:t>
            </a:r>
            <a:endParaRPr sz="1350">
              <a:latin typeface="DM Sans"/>
              <a:ea typeface="DM Sans"/>
              <a:cs typeface="DM Sans"/>
              <a:sym typeface="DM Sans"/>
            </a:endParaRPr>
          </a:p>
        </p:txBody>
      </p:sp>
      <p:sp>
        <p:nvSpPr>
          <p:cNvPr id="503" name="Google Shape;503;p80"/>
          <p:cNvSpPr txBox="1"/>
          <p:nvPr/>
        </p:nvSpPr>
        <p:spPr>
          <a:xfrm>
            <a:off x="6153175" y="3311975"/>
            <a:ext cx="1950900" cy="6315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Por ejemplo, pruebas de decisión.</a:t>
            </a:r>
            <a:endParaRPr sz="1350">
              <a:latin typeface="DM Sans"/>
              <a:ea typeface="DM Sans"/>
              <a:cs typeface="DM Sans"/>
              <a:sym typeface="DM Sans"/>
            </a:endParaRPr>
          </a:p>
        </p:txBody>
      </p:sp>
      <p:sp>
        <p:nvSpPr>
          <p:cNvPr id="504" name="Google Shape;504;p80"/>
          <p:cNvSpPr txBox="1"/>
          <p:nvPr/>
        </p:nvSpPr>
        <p:spPr>
          <a:xfrm>
            <a:off x="1817525"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solidFill>
                  <a:schemeClr val="dk1"/>
                </a:solidFill>
                <a:latin typeface="DM Sans"/>
                <a:ea typeface="DM Sans"/>
                <a:cs typeface="DM Sans"/>
                <a:sym typeface="DM Sans"/>
              </a:rPr>
              <a:t>1</a:t>
            </a:r>
            <a:endParaRPr b="1" sz="3000">
              <a:solidFill>
                <a:schemeClr val="dk1"/>
              </a:solidFill>
              <a:latin typeface="DM Sans"/>
              <a:ea typeface="DM Sans"/>
              <a:cs typeface="DM Sans"/>
              <a:sym typeface="DM Sans"/>
            </a:endParaRPr>
          </a:p>
        </p:txBody>
      </p:sp>
      <p:sp>
        <p:nvSpPr>
          <p:cNvPr id="505" name="Google Shape;505;p80"/>
          <p:cNvSpPr txBox="1"/>
          <p:nvPr/>
        </p:nvSpPr>
        <p:spPr>
          <a:xfrm>
            <a:off x="43648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solidFill>
                  <a:schemeClr val="dk1"/>
                </a:solidFill>
                <a:latin typeface="DM Sans"/>
                <a:ea typeface="DM Sans"/>
                <a:cs typeface="DM Sans"/>
                <a:sym typeface="DM Sans"/>
              </a:rPr>
              <a:t>2</a:t>
            </a:r>
            <a:endParaRPr b="1" sz="3000">
              <a:solidFill>
                <a:schemeClr val="dk1"/>
              </a:solidFill>
              <a:latin typeface="DM Sans"/>
              <a:ea typeface="DM Sans"/>
              <a:cs typeface="DM Sans"/>
              <a:sym typeface="DM Sans"/>
            </a:endParaRPr>
          </a:p>
        </p:txBody>
      </p:sp>
      <p:sp>
        <p:nvSpPr>
          <p:cNvPr id="506" name="Google Shape;506;p80"/>
          <p:cNvSpPr txBox="1"/>
          <p:nvPr/>
        </p:nvSpPr>
        <p:spPr>
          <a:xfrm>
            <a:off x="6912188" y="1953850"/>
            <a:ext cx="414300" cy="6003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000">
                <a:solidFill>
                  <a:schemeClr val="dk1"/>
                </a:solidFill>
                <a:latin typeface="DM Sans"/>
                <a:ea typeface="DM Sans"/>
                <a:cs typeface="DM Sans"/>
                <a:sym typeface="DM Sans"/>
              </a:rPr>
              <a:t>3</a:t>
            </a:r>
            <a:endParaRPr b="1" sz="3000">
              <a:solidFill>
                <a:schemeClr val="dk1"/>
              </a:solidFill>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Aplicación</a:t>
            </a:r>
            <a:endParaRPr b="1" sz="4000">
              <a:solidFill>
                <a:schemeClr val="dk1"/>
              </a:solidFill>
              <a:latin typeface="DM Sans"/>
              <a:ea typeface="DM Sans"/>
              <a:cs typeface="DM Sans"/>
              <a:sym typeface="DM Sans"/>
            </a:endParaRPr>
          </a:p>
        </p:txBody>
      </p:sp>
      <p:sp>
        <p:nvSpPr>
          <p:cNvPr id="512" name="Google Shape;512;p81"/>
          <p:cNvSpPr txBox="1"/>
          <p:nvPr/>
        </p:nvSpPr>
        <p:spPr>
          <a:xfrm>
            <a:off x="473350" y="1908175"/>
            <a:ext cx="38346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Se suele aplicar como base de pruebas para componentes como diseño detallado, </a:t>
            </a:r>
            <a:r>
              <a:rPr lang="es-419" sz="1350">
                <a:latin typeface="DM Sans"/>
                <a:ea typeface="DM Sans"/>
                <a:cs typeface="DM Sans"/>
                <a:sym typeface="DM Sans"/>
              </a:rPr>
              <a:t>código</a:t>
            </a:r>
            <a:r>
              <a:rPr lang="es-419" sz="1350">
                <a:latin typeface="DM Sans"/>
                <a:ea typeface="DM Sans"/>
                <a:cs typeface="DM Sans"/>
                <a:sym typeface="DM Sans"/>
              </a:rPr>
              <a:t>, modelo de datos o especificaciones de componentes.</a:t>
            </a:r>
            <a:endParaRPr sz="1350">
              <a:latin typeface="DM Sans"/>
              <a:ea typeface="DM Sans"/>
              <a:cs typeface="DM Sans"/>
              <a:sym typeface="DM Sans"/>
            </a:endParaRPr>
          </a:p>
        </p:txBody>
      </p:sp>
      <p:sp>
        <p:nvSpPr>
          <p:cNvPr id="513" name="Google Shape;513;p81"/>
          <p:cNvSpPr txBox="1"/>
          <p:nvPr/>
        </p:nvSpPr>
        <p:spPr>
          <a:xfrm>
            <a:off x="4527575" y="1908175"/>
            <a:ext cx="38346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Por esto mismo, los objetos de prueba suelen ser directamente código como componentes, unidades, módulos, clases, estructura de datos, módulos de bases de datos, etc...</a:t>
            </a:r>
            <a:endParaRPr sz="1350">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pic>
        <p:nvPicPr>
          <p:cNvPr id="144" name="Google Shape;144;p37"/>
          <p:cNvPicPr preferRelativeResize="0"/>
          <p:nvPr/>
        </p:nvPicPr>
        <p:blipFill>
          <a:blip r:embed="rId3">
            <a:alphaModFix/>
          </a:blip>
          <a:stretch>
            <a:fillRect/>
          </a:stretch>
        </p:blipFill>
        <p:spPr>
          <a:xfrm>
            <a:off x="3551350" y="1250825"/>
            <a:ext cx="2042575" cy="3464850"/>
          </a:xfrm>
          <a:prstGeom prst="rect">
            <a:avLst/>
          </a:prstGeom>
          <a:noFill/>
          <a:ln>
            <a:noFill/>
          </a:ln>
        </p:spPr>
      </p:pic>
      <p:pic>
        <p:nvPicPr>
          <p:cNvPr id="145" name="Google Shape;145;p37"/>
          <p:cNvPicPr preferRelativeResize="0"/>
          <p:nvPr/>
        </p:nvPicPr>
        <p:blipFill>
          <a:blip r:embed="rId4">
            <a:alphaModFix/>
          </a:blip>
          <a:stretch>
            <a:fillRect/>
          </a:stretch>
        </p:blipFill>
        <p:spPr>
          <a:xfrm>
            <a:off x="3593300" y="1313975"/>
            <a:ext cx="1958700" cy="3346525"/>
          </a:xfrm>
          <a:prstGeom prst="rect">
            <a:avLst/>
          </a:prstGeom>
          <a:noFill/>
          <a:ln>
            <a:noFill/>
          </a:ln>
        </p:spPr>
      </p:pic>
      <p:pic>
        <p:nvPicPr>
          <p:cNvPr id="146" name="Google Shape;146;p37"/>
          <p:cNvPicPr preferRelativeResize="0"/>
          <p:nvPr/>
        </p:nvPicPr>
        <p:blipFill>
          <a:blip r:embed="rId4">
            <a:alphaModFix/>
          </a:blip>
          <a:stretch>
            <a:fillRect/>
          </a:stretch>
        </p:blipFill>
        <p:spPr>
          <a:xfrm>
            <a:off x="5865175" y="1317325"/>
            <a:ext cx="1958700" cy="3346525"/>
          </a:xfrm>
          <a:prstGeom prst="rect">
            <a:avLst/>
          </a:prstGeom>
          <a:noFill/>
          <a:ln>
            <a:noFill/>
          </a:ln>
        </p:spPr>
      </p:pic>
      <p:pic>
        <p:nvPicPr>
          <p:cNvPr id="147" name="Google Shape;147;p37"/>
          <p:cNvPicPr preferRelativeResize="0"/>
          <p:nvPr/>
        </p:nvPicPr>
        <p:blipFill>
          <a:blip r:embed="rId4">
            <a:alphaModFix/>
          </a:blip>
          <a:stretch>
            <a:fillRect/>
          </a:stretch>
        </p:blipFill>
        <p:spPr>
          <a:xfrm>
            <a:off x="1320975" y="1317325"/>
            <a:ext cx="1958700" cy="3346525"/>
          </a:xfrm>
          <a:prstGeom prst="rect">
            <a:avLst/>
          </a:prstGeom>
          <a:noFill/>
          <a:ln>
            <a:noFill/>
          </a:ln>
        </p:spPr>
      </p:pic>
      <p:sp>
        <p:nvSpPr>
          <p:cNvPr id="148" name="Google Shape;148;p37"/>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49" name="Google Shape;149;p37"/>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02</a:t>
            </a:r>
            <a:endParaRPr b="1" sz="1600">
              <a:solidFill>
                <a:srgbClr val="999999"/>
              </a:solidFill>
              <a:latin typeface="DM Sans"/>
              <a:ea typeface="DM Sans"/>
              <a:cs typeface="DM Sans"/>
              <a:sym typeface="DM Sans"/>
            </a:endParaRPr>
          </a:p>
        </p:txBody>
      </p:sp>
      <p:cxnSp>
        <p:nvCxnSpPr>
          <p:cNvPr id="150" name="Google Shape;150;p37"/>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51" name="Google Shape;151;p37"/>
          <p:cNvSpPr txBox="1"/>
          <p:nvPr/>
        </p:nvSpPr>
        <p:spPr>
          <a:xfrm>
            <a:off x="132012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999999"/>
                </a:solidFill>
                <a:latin typeface="DM Sans"/>
                <a:ea typeface="DM Sans"/>
                <a:cs typeface="DM Sans"/>
                <a:sym typeface="DM Sans"/>
              </a:rPr>
              <a:t>¿Qué significa ser un Tester?</a:t>
            </a:r>
            <a:endParaRPr b="1" sz="1500">
              <a:solidFill>
                <a:srgbClr val="999999"/>
              </a:solidFill>
              <a:latin typeface="DM Sans"/>
              <a:ea typeface="DM Sans"/>
              <a:cs typeface="DM Sans"/>
              <a:sym typeface="DM Sans"/>
            </a:endParaRPr>
          </a:p>
        </p:txBody>
      </p:sp>
      <p:sp>
        <p:nvSpPr>
          <p:cNvPr id="152" name="Google Shape;152;p37"/>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sz="1200">
                <a:solidFill>
                  <a:schemeClr val="lt1"/>
                </a:solidFill>
                <a:latin typeface="DM Sans"/>
                <a:ea typeface="DM Sans"/>
                <a:cs typeface="DM Sans"/>
                <a:sym typeface="DM Sans"/>
              </a:rPr>
              <a:t>03</a:t>
            </a:r>
            <a:endParaRPr b="1" sz="1600">
              <a:solidFill>
                <a:schemeClr val="lt1"/>
              </a:solidFill>
              <a:latin typeface="DM Sans"/>
              <a:ea typeface="DM Sans"/>
              <a:cs typeface="DM Sans"/>
              <a:sym typeface="DM Sans"/>
            </a:endParaRPr>
          </a:p>
        </p:txBody>
      </p:sp>
      <p:cxnSp>
        <p:nvCxnSpPr>
          <p:cNvPr id="153" name="Google Shape;153;p37"/>
          <p:cNvCxnSpPr/>
          <p:nvPr/>
        </p:nvCxnSpPr>
        <p:spPr>
          <a:xfrm>
            <a:off x="3667800"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54" name="Google Shape;154;p37"/>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EAFF6A"/>
                </a:solidFill>
                <a:latin typeface="DM Sans"/>
                <a:ea typeface="DM Sans"/>
                <a:cs typeface="DM Sans"/>
                <a:sym typeface="DM Sans"/>
              </a:rPr>
              <a:t>Distintos niveles de testing</a:t>
            </a:r>
            <a:endParaRPr b="1" sz="1500">
              <a:solidFill>
                <a:srgbClr val="EAFF6A"/>
              </a:solidFill>
              <a:latin typeface="DM Sans"/>
              <a:ea typeface="DM Sans"/>
              <a:cs typeface="DM Sans"/>
              <a:sym typeface="DM Sans"/>
            </a:endParaRPr>
          </a:p>
        </p:txBody>
      </p:sp>
      <p:sp>
        <p:nvSpPr>
          <p:cNvPr id="155" name="Google Shape;155;p37"/>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04</a:t>
            </a:r>
            <a:endParaRPr b="1" sz="1600">
              <a:solidFill>
                <a:srgbClr val="999999"/>
              </a:solidFill>
              <a:latin typeface="DM Sans"/>
              <a:ea typeface="DM Sans"/>
              <a:cs typeface="DM Sans"/>
              <a:sym typeface="DM Sans"/>
            </a:endParaRPr>
          </a:p>
        </p:txBody>
      </p:sp>
      <p:cxnSp>
        <p:nvCxnSpPr>
          <p:cNvPr id="156" name="Google Shape;156;p37"/>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57" name="Google Shape;157;p37"/>
          <p:cNvSpPr txBox="1"/>
          <p:nvPr/>
        </p:nvSpPr>
        <p:spPr>
          <a:xfrm>
            <a:off x="5865175" y="1865200"/>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999999"/>
                </a:solidFill>
                <a:latin typeface="DM Sans"/>
                <a:ea typeface="DM Sans"/>
                <a:cs typeface="DM Sans"/>
                <a:sym typeface="DM Sans"/>
              </a:rPr>
              <a:t>El testing en el desarrollo del software</a:t>
            </a:r>
            <a:endParaRPr b="1" sz="1500">
              <a:solidFill>
                <a:srgbClr val="999999"/>
              </a:solidFill>
              <a:latin typeface="DM Sans"/>
              <a:ea typeface="DM Sans"/>
              <a:cs typeface="DM Sans"/>
              <a:sym typeface="DM Sans"/>
            </a:endParaRPr>
          </a:p>
        </p:txBody>
      </p:sp>
      <p:cxnSp>
        <p:nvCxnSpPr>
          <p:cNvPr id="158" name="Google Shape;158;p37"/>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59" name="Google Shape;159;p37"/>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60" name="Google Shape;160;p37"/>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61" name="Google Shape;161;p37"/>
          <p:cNvSpPr txBox="1"/>
          <p:nvPr/>
        </p:nvSpPr>
        <p:spPr>
          <a:xfrm>
            <a:off x="1321400" y="2683775"/>
            <a:ext cx="19587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7 máximas del testing</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Responsabilidades del tester</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Técnicas de pruebas</a:t>
            </a:r>
            <a:endParaRPr sz="1200">
              <a:solidFill>
                <a:schemeClr val="lt1"/>
              </a:solidFill>
              <a:latin typeface="DM Sans"/>
              <a:ea typeface="DM Sans"/>
              <a:cs typeface="DM Sans"/>
              <a:sym typeface="DM Sans"/>
            </a:endParaRPr>
          </a:p>
        </p:txBody>
      </p:sp>
      <p:sp>
        <p:nvSpPr>
          <p:cNvPr id="162" name="Google Shape;162;p37"/>
          <p:cNvSpPr txBox="1"/>
          <p:nvPr/>
        </p:nvSpPr>
        <p:spPr>
          <a:xfrm>
            <a:off x="5792700" y="2683775"/>
            <a:ext cx="2096400" cy="2031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Funciones de un tester manual </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Modelos de ciclo de vida del desarrollo de software</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Herramientas (Jira, trello)</a:t>
            </a:r>
            <a:endParaRPr sz="1200">
              <a:solidFill>
                <a:schemeClr val="lt1"/>
              </a:solidFill>
              <a:latin typeface="DM Sans"/>
              <a:ea typeface="DM Sans"/>
              <a:cs typeface="DM Sans"/>
              <a:sym typeface="DM Sans"/>
            </a:endParaRPr>
          </a:p>
        </p:txBody>
      </p:sp>
      <p:sp>
        <p:nvSpPr>
          <p:cNvPr id="163" name="Google Shape;163;p37"/>
          <p:cNvSpPr txBox="1"/>
          <p:nvPr/>
        </p:nvSpPr>
        <p:spPr>
          <a:xfrm>
            <a:off x="3551350" y="2972375"/>
            <a:ext cx="1970100" cy="6465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DEFC52"/>
              </a:buClr>
              <a:buSzPts val="1200"/>
              <a:buFont typeface="DM Sans"/>
              <a:buChar char="✓"/>
            </a:pPr>
            <a:r>
              <a:rPr lang="es-419"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Tipos de testing</a:t>
            </a:r>
            <a:endParaRPr sz="1200">
              <a:solidFill>
                <a:srgbClr val="83AEFB"/>
              </a:solidFill>
              <a:latin typeface="DM Sans"/>
              <a:ea typeface="DM Sans"/>
              <a:cs typeface="DM Sans"/>
              <a:sym typeface="DM Sans"/>
            </a:endParaRPr>
          </a:p>
          <a:p>
            <a:pPr indent="-304800" lvl="0" marL="457200" rtl="0" algn="l">
              <a:lnSpc>
                <a:spcPct val="150000"/>
              </a:lnSpc>
              <a:spcBef>
                <a:spcPts val="0"/>
              </a:spcBef>
              <a:spcAft>
                <a:spcPts val="0"/>
              </a:spcAft>
              <a:buClr>
                <a:srgbClr val="DEFC52"/>
              </a:buClr>
              <a:buSzPts val="1200"/>
              <a:buFont typeface="DM Sans"/>
              <a:buChar char="✓"/>
            </a:pPr>
            <a:r>
              <a:rPr lang="es-419"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Niveles de testing</a:t>
            </a:r>
            <a:endParaRPr sz="12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Enfoque</a:t>
            </a:r>
            <a:endParaRPr b="1" sz="4000">
              <a:solidFill>
                <a:schemeClr val="dk1"/>
              </a:solidFill>
              <a:latin typeface="DM Sans"/>
              <a:ea typeface="DM Sans"/>
              <a:cs typeface="DM Sans"/>
              <a:sym typeface="DM Sans"/>
            </a:endParaRPr>
          </a:p>
        </p:txBody>
      </p:sp>
      <p:sp>
        <p:nvSpPr>
          <p:cNvPr id="519" name="Google Shape;519;p82"/>
          <p:cNvSpPr txBox="1"/>
          <p:nvPr/>
        </p:nvSpPr>
        <p:spPr>
          <a:xfrm>
            <a:off x="473350" y="1908175"/>
            <a:ext cx="383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En general, el desarrollador hace las pruebas de componentes utilizando directamente su código base. También escriben y ejecutan pruebas después de haber escrito el código de un componente.</a:t>
            </a:r>
            <a:endParaRPr sz="1350">
              <a:latin typeface="DM Sans"/>
              <a:ea typeface="DM Sans"/>
              <a:cs typeface="DM Sans"/>
              <a:sym typeface="DM Sans"/>
            </a:endParaRPr>
          </a:p>
        </p:txBody>
      </p:sp>
      <p:sp>
        <p:nvSpPr>
          <p:cNvPr id="520" name="Google Shape;520;p82"/>
          <p:cNvSpPr txBox="1"/>
          <p:nvPr/>
        </p:nvSpPr>
        <p:spPr>
          <a:xfrm>
            <a:off x="4527575" y="1908175"/>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De esta forma, se suele utilizar el mismo código para recrear las pruebas de una forma automatizada.</a:t>
            </a:r>
            <a:endParaRPr sz="1350">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8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de componente en TDD</a:t>
            </a:r>
            <a:endParaRPr b="1" sz="4000">
              <a:solidFill>
                <a:schemeClr val="dk1"/>
              </a:solidFill>
              <a:latin typeface="DM Sans"/>
              <a:ea typeface="DM Sans"/>
              <a:cs typeface="DM Sans"/>
              <a:sym typeface="DM Sans"/>
            </a:endParaRPr>
          </a:p>
        </p:txBody>
      </p:sp>
      <p:sp>
        <p:nvSpPr>
          <p:cNvPr id="526" name="Google Shape;526;p83"/>
          <p:cNvSpPr txBox="1"/>
          <p:nvPr/>
        </p:nvSpPr>
        <p:spPr>
          <a:xfrm>
            <a:off x="473350" y="1908175"/>
            <a:ext cx="72624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Considerar el desarrollo guiado por pruebas (Test Driven Development, TDD por sus siglas en inglés). </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El TDD es altamente iterativo y se basa en ciclos de desarrollo de casos de prueba</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automatizados, luego se construyen e integran pequeños fragmentos de código, a continuación, se ejecuta la prueba de componente, se corrige cualquier cuestión y se refactoriza el código.</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 de integración</a:t>
            </a:r>
            <a:endParaRPr b="1" sz="40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pic>
        <p:nvPicPr>
          <p:cNvPr id="536" name="Google Shape;536;p85"/>
          <p:cNvPicPr preferRelativeResize="0"/>
          <p:nvPr/>
        </p:nvPicPr>
        <p:blipFill rotWithShape="1">
          <a:blip r:embed="rId3">
            <a:alphaModFix/>
          </a:blip>
          <a:srcRect b="0" l="26340" r="26344" t="0"/>
          <a:stretch/>
        </p:blipFill>
        <p:spPr>
          <a:xfrm>
            <a:off x="5712875" y="468275"/>
            <a:ext cx="2923973" cy="4118749"/>
          </a:xfrm>
          <a:prstGeom prst="rect">
            <a:avLst/>
          </a:prstGeom>
          <a:noFill/>
          <a:ln>
            <a:noFill/>
          </a:ln>
        </p:spPr>
      </p:pic>
      <p:sp>
        <p:nvSpPr>
          <p:cNvPr id="537" name="Google Shape;537;p8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538" name="Google Shape;538;p85"/>
          <p:cNvSpPr txBox="1"/>
          <p:nvPr/>
        </p:nvSpPr>
        <p:spPr>
          <a:xfrm>
            <a:off x="457725" y="2211625"/>
            <a:ext cx="47301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 prueba de integración se centra en las interacciones entre componentes o sistemas.</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Cuando se integran las partes que se probaron aisladamente, se prueba todo en conjunto validando su funcionamiento como un todo.</a:t>
            </a:r>
            <a:endParaRPr sz="1350">
              <a:latin typeface="DM Sans"/>
              <a:ea typeface="DM Sans"/>
              <a:cs typeface="DM Sans"/>
              <a:sym typeface="DM Sans"/>
            </a:endParaRPr>
          </a:p>
        </p:txBody>
      </p:sp>
      <p:sp>
        <p:nvSpPr>
          <p:cNvPr id="539" name="Google Shape;539;p85"/>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a:t>
            </a:r>
            <a:r>
              <a:rPr lang="es-419" sz="1350" u="sng">
                <a:solidFill>
                  <a:schemeClr val="hlink"/>
                </a:solidFill>
                <a:latin typeface="DM Sans"/>
                <a:ea typeface="DM Sans"/>
                <a:cs typeface="DM Sans"/>
                <a:sym typeface="DM Sans"/>
                <a:hlinkClick r:id="rId5"/>
              </a:rPr>
              <a:t>exels</a:t>
            </a:r>
            <a:endParaRPr sz="1350">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8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5" name="Google Shape;545;p86"/>
          <p:cNvPicPr preferRelativeResize="0"/>
          <p:nvPr/>
        </p:nvPicPr>
        <p:blipFill rotWithShape="1">
          <a:blip r:embed="rId3">
            <a:alphaModFix/>
          </a:blip>
          <a:srcRect b="0" l="26340" r="26344" t="0"/>
          <a:stretch/>
        </p:blipFill>
        <p:spPr>
          <a:xfrm>
            <a:off x="504875" y="468275"/>
            <a:ext cx="2923973" cy="4118749"/>
          </a:xfrm>
          <a:prstGeom prst="rect">
            <a:avLst/>
          </a:prstGeom>
          <a:noFill/>
          <a:ln>
            <a:noFill/>
          </a:ln>
        </p:spPr>
      </p:pic>
      <p:sp>
        <p:nvSpPr>
          <p:cNvPr id="546" name="Google Shape;546;p86"/>
          <p:cNvSpPr txBox="1"/>
          <p:nvPr/>
        </p:nvSpPr>
        <p:spPr>
          <a:xfrm>
            <a:off x="3649500" y="655813"/>
            <a:ext cx="49872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Objetivos de prueba de integración</a:t>
            </a:r>
            <a:endParaRPr b="1" sz="4000">
              <a:solidFill>
                <a:schemeClr val="dk1"/>
              </a:solidFill>
              <a:latin typeface="DM Sans"/>
              <a:ea typeface="DM Sans"/>
              <a:cs typeface="DM Sans"/>
              <a:sym typeface="DM Sans"/>
            </a:endParaRPr>
          </a:p>
        </p:txBody>
      </p:sp>
      <p:sp>
        <p:nvSpPr>
          <p:cNvPr id="547" name="Google Shape;547;p86"/>
          <p:cNvSpPr txBox="1"/>
          <p:nvPr/>
        </p:nvSpPr>
        <p:spPr>
          <a:xfrm>
            <a:off x="3649500" y="2431488"/>
            <a:ext cx="4987200" cy="2304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Reducir el riesgo.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Verificar que los comportamientos funcionales y no funcionales de las interfaces sean los diseñados y especificados.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Generar confianza en la calidad de las interfaces.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Encontrar defectos (que pueden estar en las propias interfaces o dentro de los componentes o sistemas).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Prevenir la propagación de defectos a niveles de prueba superiores.</a:t>
            </a:r>
            <a:endParaRPr sz="1350">
              <a:latin typeface="DM Sans"/>
              <a:ea typeface="DM Sans"/>
              <a:cs typeface="DM Sans"/>
              <a:sym typeface="DM Sans"/>
            </a:endParaRPr>
          </a:p>
        </p:txBody>
      </p:sp>
      <p:sp>
        <p:nvSpPr>
          <p:cNvPr id="548" name="Google Shape;548;p86"/>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pic>
        <p:nvPicPr>
          <p:cNvPr id="553" name="Google Shape;553;p87"/>
          <p:cNvPicPr preferRelativeResize="0"/>
          <p:nvPr/>
        </p:nvPicPr>
        <p:blipFill rotWithShape="1">
          <a:blip r:embed="rId3">
            <a:alphaModFix/>
          </a:blip>
          <a:srcRect b="0" l="26340" r="26344" t="0"/>
          <a:stretch/>
        </p:blipFill>
        <p:spPr>
          <a:xfrm>
            <a:off x="5712875" y="468275"/>
            <a:ext cx="2923973" cy="4118749"/>
          </a:xfrm>
          <a:prstGeom prst="rect">
            <a:avLst/>
          </a:prstGeom>
          <a:noFill/>
          <a:ln>
            <a:noFill/>
          </a:ln>
        </p:spPr>
      </p:pic>
      <p:sp>
        <p:nvSpPr>
          <p:cNvPr id="554" name="Google Shape;554;p8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Aplicación</a:t>
            </a:r>
            <a:endParaRPr b="1" sz="4000">
              <a:solidFill>
                <a:schemeClr val="dk1"/>
              </a:solidFill>
              <a:latin typeface="DM Sans"/>
              <a:ea typeface="DM Sans"/>
              <a:cs typeface="DM Sans"/>
              <a:sym typeface="DM Sans"/>
            </a:endParaRPr>
          </a:p>
        </p:txBody>
      </p:sp>
      <p:sp>
        <p:nvSpPr>
          <p:cNvPr id="555" name="Google Shape;555;p87"/>
          <p:cNvSpPr txBox="1"/>
          <p:nvPr/>
        </p:nvSpPr>
        <p:spPr>
          <a:xfrm>
            <a:off x="457725" y="2211625"/>
            <a:ext cx="47301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Se suele aplicar como base de pruebas para componentes como diseño de software y sistemas, casos de uso, flujos de trabajo o diagramas de secuencia.</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Por esto mismo, los objetos de prueba suelen ser subsistemas, bases de datos, infraestructura, interfaces, microservicios, etc...</a:t>
            </a:r>
            <a:endParaRPr sz="1350">
              <a:latin typeface="DM Sans"/>
              <a:ea typeface="DM Sans"/>
              <a:cs typeface="DM Sans"/>
              <a:sym typeface="DM Sans"/>
            </a:endParaRPr>
          </a:p>
        </p:txBody>
      </p:sp>
      <p:sp>
        <p:nvSpPr>
          <p:cNvPr id="556" name="Google Shape;556;p87"/>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62" name="Google Shape;562;p88"/>
          <p:cNvPicPr preferRelativeResize="0"/>
          <p:nvPr/>
        </p:nvPicPr>
        <p:blipFill rotWithShape="1">
          <a:blip r:embed="rId3">
            <a:alphaModFix/>
          </a:blip>
          <a:srcRect b="0" l="26340" r="26344" t="0"/>
          <a:stretch/>
        </p:blipFill>
        <p:spPr>
          <a:xfrm>
            <a:off x="504875" y="468275"/>
            <a:ext cx="2923973" cy="4118749"/>
          </a:xfrm>
          <a:prstGeom prst="rect">
            <a:avLst/>
          </a:prstGeom>
          <a:noFill/>
          <a:ln>
            <a:noFill/>
          </a:ln>
        </p:spPr>
      </p:pic>
      <p:sp>
        <p:nvSpPr>
          <p:cNvPr id="563" name="Google Shape;563;p88"/>
          <p:cNvSpPr txBox="1"/>
          <p:nvPr/>
        </p:nvSpPr>
        <p:spPr>
          <a:xfrm>
            <a:off x="3649500" y="121711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Enfoque</a:t>
            </a:r>
            <a:endParaRPr b="1" sz="4000">
              <a:solidFill>
                <a:schemeClr val="dk1"/>
              </a:solidFill>
              <a:latin typeface="DM Sans"/>
              <a:ea typeface="DM Sans"/>
              <a:cs typeface="DM Sans"/>
              <a:sym typeface="DM Sans"/>
            </a:endParaRPr>
          </a:p>
        </p:txBody>
      </p:sp>
      <p:sp>
        <p:nvSpPr>
          <p:cNvPr id="564" name="Google Shape;564;p88"/>
          <p:cNvSpPr txBox="1"/>
          <p:nvPr/>
        </p:nvSpPr>
        <p:spPr>
          <a:xfrm>
            <a:off x="3649500" y="2043688"/>
            <a:ext cx="49872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highlight>
                  <a:srgbClr val="EA90FF"/>
                </a:highlight>
                <a:latin typeface="DM Sans"/>
                <a:ea typeface="DM Sans"/>
                <a:cs typeface="DM Sans"/>
                <a:sym typeface="DM Sans"/>
              </a:rPr>
              <a:t>La prueba debe centrarse en la comunicación entre los módulos,</a:t>
            </a:r>
            <a:r>
              <a:rPr lang="es-419" sz="1350">
                <a:latin typeface="DM Sans"/>
                <a:ea typeface="DM Sans"/>
                <a:cs typeface="DM Sans"/>
                <a:sym typeface="DM Sans"/>
              </a:rPr>
              <a:t> no en la funcionalidad de los módulos individuales, cómo debería haberse hecho durante la prueba de componente.</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La prueba de integración de componentes suele ser responsabilidad de los desarrolladores. </a:t>
            </a:r>
            <a:endParaRPr sz="1350">
              <a:latin typeface="DM Sans"/>
              <a:ea typeface="DM Sans"/>
              <a:cs typeface="DM Sans"/>
              <a:sym typeface="DM Sans"/>
            </a:endParaRPr>
          </a:p>
          <a:p>
            <a:pPr indent="0" lvl="0" marL="0" rtl="0" algn="l">
              <a:lnSpc>
                <a:spcPct val="115000"/>
              </a:lnSpc>
              <a:spcBef>
                <a:spcPts val="0"/>
              </a:spcBef>
              <a:spcAft>
                <a:spcPts val="0"/>
              </a:spcAft>
              <a:buNone/>
            </a:pPr>
            <a:r>
              <a:rPr b="1" lang="es-419" sz="1350">
                <a:latin typeface="DM Sans"/>
                <a:ea typeface="DM Sans"/>
                <a:cs typeface="DM Sans"/>
                <a:sym typeface="DM Sans"/>
              </a:rPr>
              <a:t>La prueba de integración de sistemas es, en general, responsabilidad de los testers.</a:t>
            </a:r>
            <a:endParaRPr b="1" sz="1350">
              <a:latin typeface="DM Sans"/>
              <a:ea typeface="DM Sans"/>
              <a:cs typeface="DM Sans"/>
              <a:sym typeface="DM Sans"/>
            </a:endParaRPr>
          </a:p>
        </p:txBody>
      </p:sp>
      <p:sp>
        <p:nvSpPr>
          <p:cNvPr id="565" name="Google Shape;565;p88"/>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 de sistema</a:t>
            </a:r>
            <a:endParaRPr b="1" sz="4000">
              <a:solidFill>
                <a:schemeClr val="dk1"/>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9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576" name="Google Shape;576;p90"/>
          <p:cNvSpPr txBox="1"/>
          <p:nvPr/>
        </p:nvSpPr>
        <p:spPr>
          <a:xfrm>
            <a:off x="473350" y="1908175"/>
            <a:ext cx="3834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 prueba de sistema se centra en el comportamiento y las capacidades de todo un sistema o producto, a menudo teniendo en cuenta las tareas extremo a extremo que el sistema puede realizar y los comportamientos no funcionales que exhibe mientras realiza esas tareas.</a:t>
            </a:r>
            <a:endParaRPr sz="1350">
              <a:latin typeface="DM Sans"/>
              <a:ea typeface="DM Sans"/>
              <a:cs typeface="DM Sans"/>
              <a:sym typeface="DM Sans"/>
            </a:endParaRPr>
          </a:p>
        </p:txBody>
      </p:sp>
      <p:sp>
        <p:nvSpPr>
          <p:cNvPr id="577" name="Google Shape;577;p90"/>
          <p:cNvSpPr txBox="1"/>
          <p:nvPr/>
        </p:nvSpPr>
        <p:spPr>
          <a:xfrm>
            <a:off x="4527575" y="1908175"/>
            <a:ext cx="3834600" cy="2304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Pruebas realizadas cuando el sistema funciona como un todo.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Se prueban requerimientos funcionales y requerimientos no funcionales del sistema.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El entorno de pruebas debe corresponder al entorno de producción tanto como sea posible  para reducir los riesgos de incidentes.</a:t>
            </a:r>
            <a:endParaRPr sz="135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9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Objetivos de prueba de sistema</a:t>
            </a:r>
            <a:endParaRPr b="1" sz="4000">
              <a:solidFill>
                <a:schemeClr val="dk1"/>
              </a:solidFill>
              <a:latin typeface="DM Sans"/>
              <a:ea typeface="DM Sans"/>
              <a:cs typeface="DM Sans"/>
              <a:sym typeface="DM Sans"/>
            </a:endParaRPr>
          </a:p>
        </p:txBody>
      </p:sp>
      <p:sp>
        <p:nvSpPr>
          <p:cNvPr id="583" name="Google Shape;583;p91"/>
          <p:cNvSpPr txBox="1"/>
          <p:nvPr/>
        </p:nvSpPr>
        <p:spPr>
          <a:xfrm>
            <a:off x="473350" y="1908175"/>
            <a:ext cx="38346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Reducir el riesgo.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Verificar que los comportamientos funcionales y no funcionales del sistema son los diseñados y especificados.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Validar que el sistema está completo y que funcionará como se espera.</a:t>
            </a:r>
            <a:endParaRPr sz="1350">
              <a:latin typeface="DM Sans"/>
              <a:ea typeface="DM Sans"/>
              <a:cs typeface="DM Sans"/>
              <a:sym typeface="DM Sans"/>
            </a:endParaRPr>
          </a:p>
        </p:txBody>
      </p:sp>
      <p:sp>
        <p:nvSpPr>
          <p:cNvPr id="584" name="Google Shape;584;p91"/>
          <p:cNvSpPr txBox="1"/>
          <p:nvPr/>
        </p:nvSpPr>
        <p:spPr>
          <a:xfrm>
            <a:off x="4527575" y="1908175"/>
            <a:ext cx="38346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Generar confianza en la calidad del sistema considerado como un todo.</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Encontrar defectos.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Prevenir la propagación de defectos a niveles de prueba superiores o a producción.</a:t>
            </a:r>
            <a:endParaRPr sz="135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8"/>
          <p:cNvSpPr txBox="1"/>
          <p:nvPr/>
        </p:nvSpPr>
        <p:spPr>
          <a:xfrm>
            <a:off x="1461288" y="171685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Introducción a los tipos de pruebas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y niveles de prueba</a:t>
            </a:r>
            <a:endParaRPr b="1" sz="4000">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92"/>
          <p:cNvPicPr preferRelativeResize="0"/>
          <p:nvPr/>
        </p:nvPicPr>
        <p:blipFill rotWithShape="1">
          <a:blip r:embed="rId3">
            <a:alphaModFix/>
          </a:blip>
          <a:srcRect b="2990" l="0" r="0" t="2980"/>
          <a:stretch/>
        </p:blipFill>
        <p:spPr>
          <a:xfrm>
            <a:off x="5712875" y="468275"/>
            <a:ext cx="2923973" cy="4118751"/>
          </a:xfrm>
          <a:prstGeom prst="rect">
            <a:avLst/>
          </a:prstGeom>
          <a:noFill/>
          <a:ln>
            <a:noFill/>
          </a:ln>
        </p:spPr>
      </p:pic>
      <p:sp>
        <p:nvSpPr>
          <p:cNvPr id="590" name="Google Shape;590;p92"/>
          <p:cNvSpPr txBox="1"/>
          <p:nvPr/>
        </p:nvSpPr>
        <p:spPr>
          <a:xfrm>
            <a:off x="457725" y="105000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Aplicación</a:t>
            </a:r>
            <a:endParaRPr b="1" sz="4000">
              <a:solidFill>
                <a:schemeClr val="dk1"/>
              </a:solidFill>
              <a:latin typeface="DM Sans"/>
              <a:ea typeface="DM Sans"/>
              <a:cs typeface="DM Sans"/>
              <a:sym typeface="DM Sans"/>
            </a:endParaRPr>
          </a:p>
        </p:txBody>
      </p:sp>
      <p:sp>
        <p:nvSpPr>
          <p:cNvPr id="591" name="Google Shape;591;p92"/>
          <p:cNvSpPr txBox="1"/>
          <p:nvPr/>
        </p:nvSpPr>
        <p:spPr>
          <a:xfrm>
            <a:off x="457725" y="2116525"/>
            <a:ext cx="47301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Se suele aplicar como base de pruebas para componentes como informes de análisis de riesgo, casos de uso, épicas e historias de usuario o diagramas de estado, entre otras.</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Por esto mismo, los objetos de prueba suelen ser aplicaciones, sistemas operativos, sistemas hardware/software, sistema sujeto a prueba o configuraciones del sistema.</a:t>
            </a:r>
            <a:endParaRPr sz="1350">
              <a:latin typeface="DM Sans"/>
              <a:ea typeface="DM Sans"/>
              <a:cs typeface="DM Sans"/>
              <a:sym typeface="DM Sans"/>
            </a:endParaRPr>
          </a:p>
        </p:txBody>
      </p:sp>
      <p:sp>
        <p:nvSpPr>
          <p:cNvPr id="592" name="Google Shape;592;p92"/>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9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8" name="Google Shape;598;p93"/>
          <p:cNvPicPr preferRelativeResize="0"/>
          <p:nvPr/>
        </p:nvPicPr>
        <p:blipFill rotWithShape="1">
          <a:blip r:embed="rId3">
            <a:alphaModFix/>
          </a:blip>
          <a:srcRect b="2972" l="0" r="0" t="2972"/>
          <a:stretch/>
        </p:blipFill>
        <p:spPr>
          <a:xfrm>
            <a:off x="504875" y="468275"/>
            <a:ext cx="2923973" cy="4118751"/>
          </a:xfrm>
          <a:prstGeom prst="rect">
            <a:avLst/>
          </a:prstGeom>
          <a:noFill/>
          <a:ln>
            <a:noFill/>
          </a:ln>
        </p:spPr>
      </p:pic>
      <p:sp>
        <p:nvSpPr>
          <p:cNvPr id="599" name="Google Shape;599;p93"/>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Enfoque</a:t>
            </a:r>
            <a:endParaRPr b="1" sz="4000">
              <a:solidFill>
                <a:schemeClr val="dk1"/>
              </a:solidFill>
              <a:latin typeface="DM Sans"/>
              <a:ea typeface="DM Sans"/>
              <a:cs typeface="DM Sans"/>
              <a:sym typeface="DM Sans"/>
            </a:endParaRPr>
          </a:p>
        </p:txBody>
      </p:sp>
      <p:sp>
        <p:nvSpPr>
          <p:cNvPr id="600" name="Google Shape;600;p93"/>
          <p:cNvSpPr txBox="1"/>
          <p:nvPr/>
        </p:nvSpPr>
        <p:spPr>
          <a:xfrm>
            <a:off x="3649500" y="221161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prueba de sistema debe centrarse en el comportamiento global y extremo a extremo del sistema en su conjunto, tanto funcional como no funcional. La prueba de sistema debe utilizar las técnicas más apropiadas para los aspectos del sistema que serán probados.</a:t>
            </a:r>
            <a:endParaRPr sz="1350">
              <a:latin typeface="DM Sans"/>
              <a:ea typeface="DM Sans"/>
              <a:cs typeface="DM Sans"/>
              <a:sym typeface="DM Sans"/>
            </a:endParaRPr>
          </a:p>
        </p:txBody>
      </p:sp>
      <p:sp>
        <p:nvSpPr>
          <p:cNvPr id="601" name="Google Shape;601;p93"/>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9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 de aceptación</a:t>
            </a:r>
            <a:endParaRPr b="1" sz="400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95"/>
          <p:cNvPicPr preferRelativeResize="0"/>
          <p:nvPr/>
        </p:nvPicPr>
        <p:blipFill rotWithShape="1">
          <a:blip r:embed="rId3">
            <a:alphaModFix/>
          </a:blip>
          <a:srcRect b="0" l="41546" r="11172" t="0"/>
          <a:stretch/>
        </p:blipFill>
        <p:spPr>
          <a:xfrm>
            <a:off x="5712875" y="468275"/>
            <a:ext cx="2923973" cy="4118750"/>
          </a:xfrm>
          <a:prstGeom prst="rect">
            <a:avLst/>
          </a:prstGeom>
          <a:noFill/>
          <a:ln>
            <a:noFill/>
          </a:ln>
        </p:spPr>
      </p:pic>
      <p:sp>
        <p:nvSpPr>
          <p:cNvPr id="612" name="Google Shape;612;p9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613" name="Google Shape;613;p95"/>
          <p:cNvSpPr txBox="1"/>
          <p:nvPr/>
        </p:nvSpPr>
        <p:spPr>
          <a:xfrm>
            <a:off x="457725" y="2211625"/>
            <a:ext cx="47301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 prueba de aceptación, al igual que la prueba de sistema, se centra normalmente en el comportamiento y las capacidades de todo un sistema o producto.</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La diferencia es que </a:t>
            </a:r>
            <a:r>
              <a:rPr lang="es-419" sz="1350">
                <a:highlight>
                  <a:srgbClr val="EA90FF"/>
                </a:highlight>
                <a:latin typeface="DM Sans"/>
                <a:ea typeface="DM Sans"/>
                <a:cs typeface="DM Sans"/>
                <a:sym typeface="DM Sans"/>
              </a:rPr>
              <a:t>aquí se evaluará el grado de satisfacción general para su despliegue y uso por parte de los usuarios.</a:t>
            </a:r>
            <a:endParaRPr sz="1350">
              <a:highlight>
                <a:srgbClr val="EA90FF"/>
              </a:highlight>
              <a:latin typeface="DM Sans"/>
              <a:ea typeface="DM Sans"/>
              <a:cs typeface="DM Sans"/>
              <a:sym typeface="DM Sans"/>
            </a:endParaRPr>
          </a:p>
        </p:txBody>
      </p:sp>
      <p:sp>
        <p:nvSpPr>
          <p:cNvPr id="614" name="Google Shape;614;p95"/>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9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 name="Google Shape;620;p96"/>
          <p:cNvPicPr preferRelativeResize="0"/>
          <p:nvPr/>
        </p:nvPicPr>
        <p:blipFill>
          <a:blip r:embed="rId3">
            <a:alphaModFix/>
          </a:blip>
          <a:stretch>
            <a:fillRect/>
          </a:stretch>
        </p:blipFill>
        <p:spPr>
          <a:xfrm>
            <a:off x="504875" y="468275"/>
            <a:ext cx="2923973" cy="4118750"/>
          </a:xfrm>
          <a:prstGeom prst="rect">
            <a:avLst/>
          </a:prstGeom>
          <a:noFill/>
          <a:ln>
            <a:noFill/>
          </a:ln>
        </p:spPr>
      </p:pic>
      <p:sp>
        <p:nvSpPr>
          <p:cNvPr id="621" name="Google Shape;621;p96"/>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Objetivos </a:t>
            </a:r>
            <a:endParaRPr b="1" sz="4000">
              <a:solidFill>
                <a:schemeClr val="dk1"/>
              </a:solidFill>
              <a:latin typeface="DM Sans"/>
              <a:ea typeface="DM Sans"/>
              <a:cs typeface="DM Sans"/>
              <a:sym typeface="DM Sans"/>
            </a:endParaRPr>
          </a:p>
        </p:txBody>
      </p:sp>
      <p:sp>
        <p:nvSpPr>
          <p:cNvPr id="622" name="Google Shape;622;p96"/>
          <p:cNvSpPr txBox="1"/>
          <p:nvPr/>
        </p:nvSpPr>
        <p:spPr>
          <a:xfrm>
            <a:off x="3649500" y="2211613"/>
            <a:ext cx="49872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Establecer confianza en la calidad del sistema en su conjunto.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Validar que el sistema está completo y que funcionará como se espera.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Verificar que los comportamientos funcionales y no funcionales del sistema sean los especificados.</a:t>
            </a:r>
            <a:endParaRPr sz="1350">
              <a:latin typeface="DM Sans"/>
              <a:ea typeface="DM Sans"/>
              <a:cs typeface="DM Sans"/>
              <a:sym typeface="DM Sans"/>
            </a:endParaRPr>
          </a:p>
        </p:txBody>
      </p:sp>
      <p:sp>
        <p:nvSpPr>
          <p:cNvPr id="623" name="Google Shape;623;p96"/>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pic>
        <p:nvPicPr>
          <p:cNvPr id="624" name="Google Shape;624;p96"/>
          <p:cNvPicPr preferRelativeResize="0"/>
          <p:nvPr/>
        </p:nvPicPr>
        <p:blipFill rotWithShape="1">
          <a:blip r:embed="rId5">
            <a:alphaModFix/>
          </a:blip>
          <a:srcRect b="0" l="41546" r="11172" t="0"/>
          <a:stretch/>
        </p:blipFill>
        <p:spPr>
          <a:xfrm>
            <a:off x="504875" y="468275"/>
            <a:ext cx="2923973" cy="411875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pic>
        <p:nvPicPr>
          <p:cNvPr id="629" name="Google Shape;629;p97"/>
          <p:cNvPicPr preferRelativeResize="0"/>
          <p:nvPr/>
        </p:nvPicPr>
        <p:blipFill rotWithShape="1">
          <a:blip r:embed="rId3">
            <a:alphaModFix/>
          </a:blip>
          <a:srcRect b="0" l="41546" r="11172" t="0"/>
          <a:stretch/>
        </p:blipFill>
        <p:spPr>
          <a:xfrm>
            <a:off x="5712875" y="468275"/>
            <a:ext cx="2923973" cy="4118750"/>
          </a:xfrm>
          <a:prstGeom prst="rect">
            <a:avLst/>
          </a:prstGeom>
          <a:noFill/>
          <a:ln>
            <a:noFill/>
          </a:ln>
        </p:spPr>
      </p:pic>
      <p:sp>
        <p:nvSpPr>
          <p:cNvPr id="630" name="Google Shape;630;p9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Formas de prueba de aceptación</a:t>
            </a:r>
            <a:endParaRPr b="1" sz="4000">
              <a:solidFill>
                <a:schemeClr val="dk1"/>
              </a:solidFill>
              <a:latin typeface="DM Sans"/>
              <a:ea typeface="DM Sans"/>
              <a:cs typeface="DM Sans"/>
              <a:sym typeface="DM Sans"/>
            </a:endParaRPr>
          </a:p>
        </p:txBody>
      </p:sp>
      <p:sp>
        <p:nvSpPr>
          <p:cNvPr id="631" name="Google Shape;631;p97"/>
          <p:cNvSpPr txBox="1"/>
          <p:nvPr/>
        </p:nvSpPr>
        <p:spPr>
          <a:xfrm>
            <a:off x="457725" y="2517800"/>
            <a:ext cx="47301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 de aceptación de usuario.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 de aceptación operativa.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 de aceptación contractual y de regulación.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Prueba alfa y beta.</a:t>
            </a:r>
            <a:endParaRPr sz="1350">
              <a:latin typeface="DM Sans"/>
              <a:ea typeface="DM Sans"/>
              <a:cs typeface="DM Sans"/>
              <a:sym typeface="DM Sans"/>
            </a:endParaRPr>
          </a:p>
        </p:txBody>
      </p:sp>
      <p:sp>
        <p:nvSpPr>
          <p:cNvPr id="632" name="Google Shape;632;p97"/>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p98"/>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de  aceptación de usuario</a:t>
            </a:r>
            <a:endParaRPr b="1" sz="4000">
              <a:solidFill>
                <a:schemeClr val="dk1"/>
              </a:solidFill>
              <a:latin typeface="DM Sans"/>
              <a:ea typeface="DM Sans"/>
              <a:cs typeface="DM Sans"/>
              <a:sym typeface="DM Sans"/>
            </a:endParaRPr>
          </a:p>
        </p:txBody>
      </p:sp>
      <p:sp>
        <p:nvSpPr>
          <p:cNvPr id="638" name="Google Shape;638;p98"/>
          <p:cNvSpPr txBox="1"/>
          <p:nvPr/>
        </p:nvSpPr>
        <p:spPr>
          <a:xfrm>
            <a:off x="473350" y="2112300"/>
            <a:ext cx="383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UAT por sus siglas en inglés, se centra normalmente en la validación de la idoneidad para el uso del sistema por parte de los usuarios previstos en un entorno operativo real o simulado.</a:t>
            </a:r>
            <a:endParaRPr sz="1350">
              <a:latin typeface="DM Sans"/>
              <a:ea typeface="DM Sans"/>
              <a:cs typeface="DM Sans"/>
              <a:sym typeface="DM Sans"/>
            </a:endParaRPr>
          </a:p>
        </p:txBody>
      </p:sp>
      <p:sp>
        <p:nvSpPr>
          <p:cNvPr id="639" name="Google Shape;639;p98"/>
          <p:cNvSpPr txBox="1"/>
          <p:nvPr/>
        </p:nvSpPr>
        <p:spPr>
          <a:xfrm>
            <a:off x="4527575" y="2112300"/>
            <a:ext cx="383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El objetivo principal es crear confianza en que los usuarios pueden utilizar el sistema para satisfacer sus necesidades, cumplir con los requisitos y realizar los procesos de negocio con la mínima dificultad, coste y riesgo.</a:t>
            </a:r>
            <a:endParaRPr sz="1350">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9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de aceptación de operativa</a:t>
            </a:r>
            <a:endParaRPr b="1" sz="4000">
              <a:solidFill>
                <a:schemeClr val="dk1"/>
              </a:solidFill>
              <a:latin typeface="DM Sans"/>
              <a:ea typeface="DM Sans"/>
              <a:cs typeface="DM Sans"/>
              <a:sym typeface="DM Sans"/>
            </a:endParaRPr>
          </a:p>
        </p:txBody>
      </p:sp>
      <p:sp>
        <p:nvSpPr>
          <p:cNvPr id="645" name="Google Shape;645;p99"/>
          <p:cNvSpPr txBox="1"/>
          <p:nvPr/>
        </p:nvSpPr>
        <p:spPr>
          <a:xfrm>
            <a:off x="473350" y="2357200"/>
            <a:ext cx="71808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objetivo principal es generar confianza en que los operadores o administradores del sistema pueden mantener el sistema funcionando correctamente para los usuarios en el entorno operativo, incluso en condiciones excepcionales o difíciles.</a:t>
            </a:r>
            <a:endParaRPr sz="1350">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9" name="Shape 649"/>
        <p:cNvGrpSpPr/>
        <p:nvPr/>
      </p:nvGrpSpPr>
      <p:grpSpPr>
        <a:xfrm>
          <a:off x="0" y="0"/>
          <a:ext cx="0" cy="0"/>
          <a:chOff x="0" y="0"/>
          <a:chExt cx="0" cy="0"/>
        </a:xfrm>
      </p:grpSpPr>
      <p:sp>
        <p:nvSpPr>
          <p:cNvPr id="650" name="Google Shape;650;p10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de aceptación contractual y normativa</a:t>
            </a:r>
            <a:endParaRPr b="1" sz="4000">
              <a:solidFill>
                <a:schemeClr val="dk1"/>
              </a:solidFill>
              <a:latin typeface="DM Sans"/>
              <a:ea typeface="DM Sans"/>
              <a:cs typeface="DM Sans"/>
              <a:sym typeface="DM Sans"/>
            </a:endParaRPr>
          </a:p>
        </p:txBody>
      </p:sp>
      <p:sp>
        <p:nvSpPr>
          <p:cNvPr id="651" name="Google Shape;651;p100"/>
          <p:cNvSpPr txBox="1"/>
          <p:nvPr/>
        </p:nvSpPr>
        <p:spPr>
          <a:xfrm>
            <a:off x="473350" y="2438850"/>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Se realiza en función de los criterios de aceptación del contrato para el desarrollo de software a medida. Los criterios de aceptación deben definirse cuando las partes acuerdan el contrato.</a:t>
            </a:r>
            <a:endParaRPr sz="1350">
              <a:latin typeface="DM Sans"/>
              <a:ea typeface="DM Sans"/>
              <a:cs typeface="DM Sans"/>
              <a:sym typeface="DM Sans"/>
            </a:endParaRPr>
          </a:p>
        </p:txBody>
      </p:sp>
      <p:sp>
        <p:nvSpPr>
          <p:cNvPr id="652" name="Google Shape;652;p100"/>
          <p:cNvSpPr txBox="1"/>
          <p:nvPr/>
        </p:nvSpPr>
        <p:spPr>
          <a:xfrm>
            <a:off x="4527575" y="2438850"/>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principal objetivo es crear confianza en que se ha</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logrado la conformidad contractual o normativa.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10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alfa y Beta</a:t>
            </a:r>
            <a:endParaRPr b="1" sz="4000">
              <a:solidFill>
                <a:schemeClr val="dk1"/>
              </a:solidFill>
              <a:latin typeface="DM Sans"/>
              <a:ea typeface="DM Sans"/>
              <a:cs typeface="DM Sans"/>
              <a:sym typeface="DM Sans"/>
            </a:endParaRPr>
          </a:p>
        </p:txBody>
      </p:sp>
      <p:sp>
        <p:nvSpPr>
          <p:cNvPr id="658" name="Google Shape;658;p101"/>
          <p:cNvSpPr txBox="1"/>
          <p:nvPr/>
        </p:nvSpPr>
        <p:spPr>
          <a:xfrm>
            <a:off x="473350" y="1908175"/>
            <a:ext cx="6976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Las pruebas alfa y beta suelen ser utilizadas por los desarrolladores de software comercial de distribución masiva que desean obtener retroalimentación de los usuarios, clientes y/u operadores potenciales o existentes antes de que el producto de software sea puesto en el mercado.</a:t>
            </a:r>
            <a:endParaRPr sz="1350">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39"/>
          <p:cNvPicPr preferRelativeResize="0"/>
          <p:nvPr/>
        </p:nvPicPr>
        <p:blipFill rotWithShape="1">
          <a:blip r:embed="rId3">
            <a:alphaModFix/>
          </a:blip>
          <a:srcRect b="0" l="12638" r="16115" t="0"/>
          <a:stretch/>
        </p:blipFill>
        <p:spPr>
          <a:xfrm>
            <a:off x="504875" y="468275"/>
            <a:ext cx="2923973" cy="4118750"/>
          </a:xfrm>
          <a:prstGeom prst="rect">
            <a:avLst/>
          </a:prstGeom>
          <a:noFill/>
          <a:ln>
            <a:noFill/>
          </a:ln>
        </p:spPr>
      </p:pic>
      <p:sp>
        <p:nvSpPr>
          <p:cNvPr id="175" name="Google Shape;175;p39"/>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Introducción</a:t>
            </a:r>
            <a:endParaRPr b="1" sz="4000">
              <a:solidFill>
                <a:schemeClr val="dk1"/>
              </a:solidFill>
              <a:latin typeface="DM Sans"/>
              <a:ea typeface="DM Sans"/>
              <a:cs typeface="DM Sans"/>
              <a:sym typeface="DM Sans"/>
            </a:endParaRPr>
          </a:p>
        </p:txBody>
      </p:sp>
      <p:sp>
        <p:nvSpPr>
          <p:cNvPr id="176" name="Google Shape;176;p39"/>
          <p:cNvSpPr txBox="1"/>
          <p:nvPr/>
        </p:nvSpPr>
        <p:spPr>
          <a:xfrm>
            <a:off x="3649500" y="2211613"/>
            <a:ext cx="49872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Todas las </a:t>
            </a:r>
            <a:r>
              <a:rPr b="1" lang="es-419" sz="1350">
                <a:latin typeface="DM Sans"/>
                <a:ea typeface="DM Sans"/>
                <a:cs typeface="DM Sans"/>
                <a:sym typeface="DM Sans"/>
              </a:rPr>
              <a:t>pruebas dinámicas </a:t>
            </a:r>
            <a:r>
              <a:rPr lang="es-419" sz="1350">
                <a:latin typeface="DM Sans"/>
                <a:ea typeface="DM Sans"/>
                <a:cs typeface="DM Sans"/>
                <a:sym typeface="DM Sans"/>
              </a:rPr>
              <a:t>poseen un tipo y un nivel. Ambas características pueden cruzarse, para que cada tipo de prueba pueda darse en todos los niveles de prueba.</a:t>
            </a:r>
            <a:endParaRPr sz="1350">
              <a:latin typeface="DM Sans"/>
              <a:ea typeface="DM Sans"/>
              <a:cs typeface="DM Sans"/>
              <a:sym typeface="DM Sans"/>
            </a:endParaRPr>
          </a:p>
        </p:txBody>
      </p:sp>
      <p:sp>
        <p:nvSpPr>
          <p:cNvPr id="177" name="Google Shape;177;p39"/>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a:t>
            </a:r>
            <a:r>
              <a:rPr lang="es-419" sz="1350" u="sng">
                <a:solidFill>
                  <a:schemeClr val="hlink"/>
                </a:solidFill>
                <a:latin typeface="DM Sans"/>
                <a:ea typeface="DM Sans"/>
                <a:cs typeface="DM Sans"/>
                <a:sym typeface="DM Sans"/>
                <a:hlinkClick r:id="rId5"/>
              </a:rPr>
              <a:t>ixabay</a:t>
            </a:r>
            <a:endParaRPr sz="1350">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sp>
        <p:nvSpPr>
          <p:cNvPr id="663" name="Google Shape;663;p10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alfa</a:t>
            </a:r>
            <a:endParaRPr b="1" sz="4000">
              <a:solidFill>
                <a:schemeClr val="dk1"/>
              </a:solidFill>
              <a:latin typeface="DM Sans"/>
              <a:ea typeface="DM Sans"/>
              <a:cs typeface="DM Sans"/>
              <a:sym typeface="DM Sans"/>
            </a:endParaRPr>
          </a:p>
        </p:txBody>
      </p:sp>
      <p:sp>
        <p:nvSpPr>
          <p:cNvPr id="664" name="Google Shape;664;p102"/>
          <p:cNvSpPr txBox="1"/>
          <p:nvPr/>
        </p:nvSpPr>
        <p:spPr>
          <a:xfrm>
            <a:off x="473350" y="1908175"/>
            <a:ext cx="5915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prueba alfa se realiza en las instalaciones de la organización que desarrolla, no por el equipo de desarrollo, sino por clientes potenciales o existentes, y/u operadores o un equipo de prueba independiente.</a:t>
            </a:r>
            <a:endParaRPr sz="1350">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10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Prueba beta</a:t>
            </a:r>
            <a:endParaRPr b="1" sz="4000">
              <a:solidFill>
                <a:schemeClr val="dk1"/>
              </a:solidFill>
              <a:latin typeface="DM Sans"/>
              <a:ea typeface="DM Sans"/>
              <a:cs typeface="DM Sans"/>
              <a:sym typeface="DM Sans"/>
            </a:endParaRPr>
          </a:p>
        </p:txBody>
      </p:sp>
      <p:sp>
        <p:nvSpPr>
          <p:cNvPr id="670" name="Google Shape;670;p103"/>
          <p:cNvSpPr txBox="1"/>
          <p:nvPr/>
        </p:nvSpPr>
        <p:spPr>
          <a:xfrm>
            <a:off x="473350" y="1908175"/>
            <a:ext cx="5915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La prueba beta es realizada por clientes potenciales o existentes, y/u operadores en sus propias instalaciones.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La prueba beta puede tener lugar después de la prueba alfa, o puede ocurrir sin que se haya realizado ninguna prueba alfa previa.</a:t>
            </a:r>
            <a:endParaRPr sz="1350">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pic>
        <p:nvPicPr>
          <p:cNvPr id="675" name="Google Shape;675;p104"/>
          <p:cNvPicPr preferRelativeResize="0"/>
          <p:nvPr/>
        </p:nvPicPr>
        <p:blipFill rotWithShape="1">
          <a:blip r:embed="rId3">
            <a:alphaModFix/>
          </a:blip>
          <a:srcRect b="0" l="41546" r="11172" t="0"/>
          <a:stretch/>
        </p:blipFill>
        <p:spPr>
          <a:xfrm>
            <a:off x="5712875" y="468275"/>
            <a:ext cx="2923973" cy="4118750"/>
          </a:xfrm>
          <a:prstGeom prst="rect">
            <a:avLst/>
          </a:prstGeom>
          <a:noFill/>
          <a:ln>
            <a:noFill/>
          </a:ln>
        </p:spPr>
      </p:pic>
      <p:sp>
        <p:nvSpPr>
          <p:cNvPr id="676" name="Google Shape;676;p10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Aplicación</a:t>
            </a:r>
            <a:endParaRPr b="1" sz="4000">
              <a:solidFill>
                <a:schemeClr val="dk1"/>
              </a:solidFill>
              <a:latin typeface="DM Sans"/>
              <a:ea typeface="DM Sans"/>
              <a:cs typeface="DM Sans"/>
              <a:sym typeface="DM Sans"/>
            </a:endParaRPr>
          </a:p>
        </p:txBody>
      </p:sp>
      <p:sp>
        <p:nvSpPr>
          <p:cNvPr id="677" name="Google Shape;677;p104"/>
          <p:cNvSpPr txBox="1"/>
          <p:nvPr/>
        </p:nvSpPr>
        <p:spPr>
          <a:xfrm>
            <a:off x="457725" y="1956525"/>
            <a:ext cx="47301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Se suele aplicar como base de pruebas para componentes como procesos de negocio, casos de uso, requisitos de sistema o  procedimientos de instalación, entre otras.</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Por esto mismo, los objetos de prueba suelen ser sistema sujeto a prueba, formularios, datos de producción, sistema sujeto a prueba o sistemas de recuperación y sitios críticos.</a:t>
            </a:r>
            <a:endParaRPr sz="1350">
              <a:latin typeface="DM Sans"/>
              <a:ea typeface="DM Sans"/>
              <a:cs typeface="DM Sans"/>
              <a:sym typeface="DM Sans"/>
            </a:endParaRPr>
          </a:p>
        </p:txBody>
      </p:sp>
      <p:sp>
        <p:nvSpPr>
          <p:cNvPr id="678" name="Google Shape;678;p104"/>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10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84" name="Google Shape;684;p105"/>
          <p:cNvPicPr preferRelativeResize="0"/>
          <p:nvPr/>
        </p:nvPicPr>
        <p:blipFill>
          <a:blip r:embed="rId3">
            <a:alphaModFix/>
          </a:blip>
          <a:stretch>
            <a:fillRect/>
          </a:stretch>
        </p:blipFill>
        <p:spPr>
          <a:xfrm>
            <a:off x="504875" y="468275"/>
            <a:ext cx="2923973" cy="4118750"/>
          </a:xfrm>
          <a:prstGeom prst="rect">
            <a:avLst/>
          </a:prstGeom>
          <a:noFill/>
          <a:ln>
            <a:noFill/>
          </a:ln>
        </p:spPr>
      </p:pic>
      <p:sp>
        <p:nvSpPr>
          <p:cNvPr id="685" name="Google Shape;685;p105"/>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Enfoque</a:t>
            </a:r>
            <a:r>
              <a:rPr b="1" lang="es-419" sz="4000">
                <a:solidFill>
                  <a:schemeClr val="dk1"/>
                </a:solidFill>
                <a:latin typeface="DM Sans"/>
                <a:ea typeface="DM Sans"/>
                <a:cs typeface="DM Sans"/>
                <a:sym typeface="DM Sans"/>
              </a:rPr>
              <a:t> </a:t>
            </a:r>
            <a:endParaRPr b="1" sz="4000">
              <a:solidFill>
                <a:schemeClr val="dk1"/>
              </a:solidFill>
              <a:latin typeface="DM Sans"/>
              <a:ea typeface="DM Sans"/>
              <a:cs typeface="DM Sans"/>
              <a:sym typeface="DM Sans"/>
            </a:endParaRPr>
          </a:p>
        </p:txBody>
      </p:sp>
      <p:sp>
        <p:nvSpPr>
          <p:cNvPr id="686" name="Google Shape;686;p105"/>
          <p:cNvSpPr txBox="1"/>
          <p:nvPr/>
        </p:nvSpPr>
        <p:spPr>
          <a:xfrm>
            <a:off x="3649500" y="2211613"/>
            <a:ext cx="49872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 prueba de aceptación es, a menudo, responsabilidad de los clientes, usuarios de negocio, propietarios de producto u operadores de un sistema, y otros implicados también pueden estar involucrados.</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La prueba de aceptación se considera, a menudo, como el último nivel de prueba en un ciclo de vida de desarrollo secuencial.</a:t>
            </a:r>
            <a:endParaRPr sz="1350">
              <a:latin typeface="DM Sans"/>
              <a:ea typeface="DM Sans"/>
              <a:cs typeface="DM Sans"/>
              <a:sym typeface="DM Sans"/>
            </a:endParaRPr>
          </a:p>
        </p:txBody>
      </p:sp>
      <p:sp>
        <p:nvSpPr>
          <p:cNvPr id="687" name="Google Shape;687;p105"/>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pic>
        <p:nvPicPr>
          <p:cNvPr id="688" name="Google Shape;688;p105"/>
          <p:cNvPicPr preferRelativeResize="0"/>
          <p:nvPr/>
        </p:nvPicPr>
        <p:blipFill rotWithShape="1">
          <a:blip r:embed="rId5">
            <a:alphaModFix/>
          </a:blip>
          <a:srcRect b="0" l="41546" r="11172" t="0"/>
          <a:stretch/>
        </p:blipFill>
        <p:spPr>
          <a:xfrm>
            <a:off x="504875" y="468275"/>
            <a:ext cx="2923973" cy="411875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grpSp>
        <p:nvGrpSpPr>
          <p:cNvPr id="693" name="Google Shape;693;p106"/>
          <p:cNvGrpSpPr/>
          <p:nvPr/>
        </p:nvGrpSpPr>
        <p:grpSpPr>
          <a:xfrm>
            <a:off x="473370" y="619431"/>
            <a:ext cx="738905" cy="738905"/>
            <a:chOff x="575612" y="1950748"/>
            <a:chExt cx="431100" cy="431100"/>
          </a:xfrm>
        </p:grpSpPr>
        <p:sp>
          <p:nvSpPr>
            <p:cNvPr id="694" name="Google Shape;694;p106"/>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95" name="Google Shape;695;p106"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696" name="Google Shape;696;p106"/>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697" name="Google Shape;697;p106"/>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Si tuvieran que aplicar distintos tipos y niveles de testing en un solo ciclo de pruebas.</a:t>
            </a:r>
            <a:endParaRPr sz="2500">
              <a:solidFill>
                <a:srgbClr val="B7B7B7"/>
              </a:solidFill>
              <a:latin typeface="DM Sans"/>
              <a:ea typeface="DM Sans"/>
              <a:cs typeface="DM Sans"/>
              <a:sym typeface="DM Sans"/>
            </a:endParaRPr>
          </a:p>
          <a:p>
            <a:pPr indent="0" lvl="0" marL="0" rtl="0" algn="l">
              <a:spcBef>
                <a:spcPts val="0"/>
              </a:spcBef>
              <a:spcAft>
                <a:spcPts val="0"/>
              </a:spcAft>
              <a:buNone/>
            </a:pPr>
            <a:r>
              <a:rPr lang="es-419" sz="2500">
                <a:solidFill>
                  <a:srgbClr val="B7B7B7"/>
                </a:solidFill>
                <a:latin typeface="DM Sans"/>
                <a:ea typeface="DM Sans"/>
                <a:cs typeface="DM Sans"/>
                <a:sym typeface="DM Sans"/>
              </a:rPr>
              <a:t>¿En qué orden lo harían y por qué?</a:t>
            </a:r>
            <a:endParaRPr sz="2500">
              <a:solidFill>
                <a:srgbClr val="B7B7B7"/>
              </a:solidFill>
              <a:latin typeface="DM Sans"/>
              <a:ea typeface="DM Sans"/>
              <a:cs typeface="DM Sans"/>
              <a:sym typeface="DM Sans"/>
            </a:endParaRPr>
          </a:p>
        </p:txBody>
      </p:sp>
      <p:sp>
        <p:nvSpPr>
          <p:cNvPr id="698" name="Google Shape;698;p106"/>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Contesta en el chat</a:t>
            </a:r>
            <a:endParaRPr sz="2000">
              <a:solidFill>
                <a:srgbClr val="83AEFB"/>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107"/>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Prueba de mantenimiento</a:t>
            </a:r>
            <a:endParaRPr b="1" sz="4000">
              <a:solidFill>
                <a:schemeClr val="dk1"/>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pic>
        <p:nvPicPr>
          <p:cNvPr id="708" name="Google Shape;708;p108"/>
          <p:cNvPicPr preferRelativeResize="0"/>
          <p:nvPr/>
        </p:nvPicPr>
        <p:blipFill rotWithShape="1">
          <a:blip r:embed="rId3">
            <a:alphaModFix/>
          </a:blip>
          <a:srcRect b="0" l="26340" r="26344" t="0"/>
          <a:stretch/>
        </p:blipFill>
        <p:spPr>
          <a:xfrm>
            <a:off x="5712875" y="468275"/>
            <a:ext cx="2923973" cy="4118749"/>
          </a:xfrm>
          <a:prstGeom prst="rect">
            <a:avLst/>
          </a:prstGeom>
          <a:noFill/>
          <a:ln>
            <a:noFill/>
          </a:ln>
        </p:spPr>
      </p:pic>
      <p:sp>
        <p:nvSpPr>
          <p:cNvPr id="709" name="Google Shape;709;p10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Definición</a:t>
            </a:r>
            <a:endParaRPr b="1" sz="4000">
              <a:solidFill>
                <a:schemeClr val="dk1"/>
              </a:solidFill>
              <a:latin typeface="DM Sans"/>
              <a:ea typeface="DM Sans"/>
              <a:cs typeface="DM Sans"/>
              <a:sym typeface="DM Sans"/>
            </a:endParaRPr>
          </a:p>
        </p:txBody>
      </p:sp>
      <p:sp>
        <p:nvSpPr>
          <p:cNvPr id="710" name="Google Shape;710;p108"/>
          <p:cNvSpPr txBox="1"/>
          <p:nvPr/>
        </p:nvSpPr>
        <p:spPr>
          <a:xfrm>
            <a:off x="457725" y="2211625"/>
            <a:ext cx="47301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Una vez que un producto software es lanzado a entornos productivos, comienzan las pruebas de mantenimiento que buscan saber que el software mantiene su calidad en tiempo de vida activo.</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También es necesario para preservar o mejorar las características de calidad no funcionales del sistema a lo largo de su vida útil.</a:t>
            </a:r>
            <a:endParaRPr sz="1350">
              <a:latin typeface="DM Sans"/>
              <a:ea typeface="DM Sans"/>
              <a:cs typeface="DM Sans"/>
              <a:sym typeface="DM Sans"/>
            </a:endParaRPr>
          </a:p>
        </p:txBody>
      </p:sp>
      <p:sp>
        <p:nvSpPr>
          <p:cNvPr id="711" name="Google Shape;711;p108"/>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0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7" name="Google Shape;717;p109"/>
          <p:cNvPicPr preferRelativeResize="0"/>
          <p:nvPr/>
        </p:nvPicPr>
        <p:blipFill rotWithShape="1">
          <a:blip r:embed="rId3">
            <a:alphaModFix/>
          </a:blip>
          <a:srcRect b="0" l="26341" r="26341" t="0"/>
          <a:stretch/>
        </p:blipFill>
        <p:spPr>
          <a:xfrm>
            <a:off x="504875" y="468275"/>
            <a:ext cx="2923971" cy="4118751"/>
          </a:xfrm>
          <a:prstGeom prst="rect">
            <a:avLst/>
          </a:prstGeom>
          <a:noFill/>
          <a:ln>
            <a:noFill/>
          </a:ln>
        </p:spPr>
      </p:pic>
      <p:sp>
        <p:nvSpPr>
          <p:cNvPr id="718" name="Google Shape;718;p109"/>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Activadores para el mantenimiento</a:t>
            </a:r>
            <a:endParaRPr b="1" sz="4000">
              <a:solidFill>
                <a:schemeClr val="dk1"/>
              </a:solidFill>
              <a:latin typeface="DM Sans"/>
              <a:ea typeface="DM Sans"/>
              <a:cs typeface="DM Sans"/>
              <a:sym typeface="DM Sans"/>
            </a:endParaRPr>
          </a:p>
        </p:txBody>
      </p:sp>
      <p:sp>
        <p:nvSpPr>
          <p:cNvPr id="719" name="Google Shape;719;p109"/>
          <p:cNvSpPr txBox="1"/>
          <p:nvPr/>
        </p:nvSpPr>
        <p:spPr>
          <a:xfrm>
            <a:off x="3649500" y="2397863"/>
            <a:ext cx="4987200" cy="16392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Modificación, tales como mejoras planificadas, cambios correctivos y de emergencia, actualizaciones del software y parches para los defectos y las vulnerabilidades.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Migración de una plataforma a otra.</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Retirada cuando una aplicación llega al final de su vida útil.</a:t>
            </a:r>
            <a:endParaRPr sz="1350">
              <a:latin typeface="DM Sans"/>
              <a:ea typeface="DM Sans"/>
              <a:cs typeface="DM Sans"/>
              <a:sym typeface="DM Sans"/>
            </a:endParaRPr>
          </a:p>
        </p:txBody>
      </p:sp>
      <p:sp>
        <p:nvSpPr>
          <p:cNvPr id="720" name="Google Shape;720;p109"/>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grpSp>
        <p:nvGrpSpPr>
          <p:cNvPr id="725" name="Google Shape;725;p110"/>
          <p:cNvGrpSpPr/>
          <p:nvPr/>
        </p:nvGrpSpPr>
        <p:grpSpPr>
          <a:xfrm>
            <a:off x="4202556" y="994173"/>
            <a:ext cx="738900" cy="738900"/>
            <a:chOff x="974706" y="2467173"/>
            <a:chExt cx="738900" cy="738900"/>
          </a:xfrm>
        </p:grpSpPr>
        <p:sp>
          <p:nvSpPr>
            <p:cNvPr id="726" name="Google Shape;726;p110"/>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27" name="Google Shape;727;p110"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28" name="Google Shape;728;p110"/>
          <p:cNvSpPr txBox="1"/>
          <p:nvPr/>
        </p:nvSpPr>
        <p:spPr>
          <a:xfrm>
            <a:off x="1461300" y="17330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Ejemplos de tipos y niveles de testing</a:t>
            </a:r>
            <a:endParaRPr b="1" sz="4000">
              <a:solidFill>
                <a:schemeClr val="dk1"/>
              </a:solidFill>
              <a:highlight>
                <a:srgbClr val="EAFF6A"/>
              </a:highlight>
              <a:latin typeface="DM Sans"/>
              <a:ea typeface="DM Sans"/>
              <a:cs typeface="DM Sans"/>
              <a:sym typeface="DM Sans"/>
            </a:endParaRPr>
          </a:p>
        </p:txBody>
      </p:sp>
      <p:sp>
        <p:nvSpPr>
          <p:cNvPr id="729" name="Google Shape;729;p110"/>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
        <p:nvSpPr>
          <p:cNvPr id="730" name="Google Shape;730;p110"/>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Analizamos ejemplos reales de testing aplicando lo visto hasta el momento.</a:t>
            </a:r>
            <a:endParaRPr sz="2000">
              <a:solidFill>
                <a:srgbClr val="999999"/>
              </a:solidFill>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4" name="Shape 734"/>
        <p:cNvGrpSpPr/>
        <p:nvPr/>
      </p:nvGrpSpPr>
      <p:grpSpPr>
        <a:xfrm>
          <a:off x="0" y="0"/>
          <a:ext cx="0" cy="0"/>
          <a:chOff x="0" y="0"/>
          <a:chExt cx="0" cy="0"/>
        </a:xfrm>
      </p:grpSpPr>
      <p:grpSp>
        <p:nvGrpSpPr>
          <p:cNvPr id="735" name="Google Shape;735;p111"/>
          <p:cNvGrpSpPr/>
          <p:nvPr/>
        </p:nvGrpSpPr>
        <p:grpSpPr>
          <a:xfrm>
            <a:off x="457347" y="468297"/>
            <a:ext cx="431074" cy="431074"/>
            <a:chOff x="974706" y="2467173"/>
            <a:chExt cx="738900" cy="738900"/>
          </a:xfrm>
        </p:grpSpPr>
        <p:sp>
          <p:nvSpPr>
            <p:cNvPr id="736" name="Google Shape;736;p111"/>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7" name="Google Shape;737;p111"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38" name="Google Shape;738;p111"/>
          <p:cNvSpPr txBox="1"/>
          <p:nvPr/>
        </p:nvSpPr>
        <p:spPr>
          <a:xfrm>
            <a:off x="501450" y="1081750"/>
            <a:ext cx="79485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Ejemplos de tipos y niveles de testing</a:t>
            </a:r>
            <a:endParaRPr b="1" sz="4000">
              <a:solidFill>
                <a:schemeClr val="dk1"/>
              </a:solidFill>
              <a:latin typeface="DM Sans"/>
              <a:ea typeface="DM Sans"/>
              <a:cs typeface="DM Sans"/>
              <a:sym typeface="DM Sans"/>
            </a:endParaRPr>
          </a:p>
        </p:txBody>
      </p:sp>
      <p:pic>
        <p:nvPicPr>
          <p:cNvPr id="739" name="Google Shape;739;p11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40" name="Google Shape;740;p111"/>
          <p:cNvSpPr txBox="1"/>
          <p:nvPr/>
        </p:nvSpPr>
        <p:spPr>
          <a:xfrm>
            <a:off x="549525" y="2374750"/>
            <a:ext cx="70842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Con todo lo aprendido en clase hasta ahora, deberán separarse en equipos y describir 2 proyectos de testing en la vida real para ir repasando lo visto en clases.</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Cada ejemplo deberá indicar: </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Tipo de pruebas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Niveles </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Técnicas que aplicarían </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Que tipo de documentación y hardware necesitan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Cualquier otro tipo de información necesaria que crean relevante.</a:t>
            </a:r>
            <a:endParaRPr sz="1350">
              <a:latin typeface="DM Sans"/>
              <a:ea typeface="DM Sans"/>
              <a:cs typeface="DM Sans"/>
              <a:sym typeface="DM Sans"/>
            </a:endParaRPr>
          </a:p>
        </p:txBody>
      </p:sp>
      <p:sp>
        <p:nvSpPr>
          <p:cNvPr id="741" name="Google Shape;741;p11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4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Tipos de testing</a:t>
            </a:r>
            <a:endParaRPr b="1" sz="4000">
              <a:solidFill>
                <a:schemeClr val="dk1"/>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grpSp>
        <p:nvGrpSpPr>
          <p:cNvPr id="746" name="Google Shape;746;p112"/>
          <p:cNvGrpSpPr/>
          <p:nvPr/>
        </p:nvGrpSpPr>
        <p:grpSpPr>
          <a:xfrm>
            <a:off x="457347" y="468297"/>
            <a:ext cx="431074" cy="431074"/>
            <a:chOff x="974706" y="2467173"/>
            <a:chExt cx="738900" cy="738900"/>
          </a:xfrm>
        </p:grpSpPr>
        <p:sp>
          <p:nvSpPr>
            <p:cNvPr id="747" name="Google Shape;747;p112"/>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112"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49" name="Google Shape;749;p112"/>
          <p:cNvSpPr txBox="1"/>
          <p:nvPr/>
        </p:nvSpPr>
        <p:spPr>
          <a:xfrm>
            <a:off x="501450" y="1081750"/>
            <a:ext cx="7958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Ejemplos de tipos y niveles de testing</a:t>
            </a:r>
            <a:endParaRPr b="1" sz="4000">
              <a:solidFill>
                <a:schemeClr val="dk1"/>
              </a:solidFill>
              <a:latin typeface="DM Sans"/>
              <a:ea typeface="DM Sans"/>
              <a:cs typeface="DM Sans"/>
              <a:sym typeface="DM Sans"/>
            </a:endParaRPr>
          </a:p>
        </p:txBody>
      </p:sp>
      <p:pic>
        <p:nvPicPr>
          <p:cNvPr id="750" name="Google Shape;750;p11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51" name="Google Shape;751;p11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752" name="Google Shape;752;p112"/>
          <p:cNvSpPr txBox="1"/>
          <p:nvPr/>
        </p:nvSpPr>
        <p:spPr>
          <a:xfrm>
            <a:off x="457350" y="2470725"/>
            <a:ext cx="6982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Proyecto 1</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Aplicación web que ayuda principalmente al usuario proveedor a realizar cargas masivas de sus títulos y actualización de sus precios. Además permite administrar usuarios, proveedores y perfiles, consultar catálogos de títulos por proveedor y hacer reportes de liquidaciones. Para este proyecto contamos con documentación.</a:t>
            </a:r>
            <a:endParaRPr sz="1350">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6" name="Shape 756"/>
        <p:cNvGrpSpPr/>
        <p:nvPr/>
      </p:nvGrpSpPr>
      <p:grpSpPr>
        <a:xfrm>
          <a:off x="0" y="0"/>
          <a:ext cx="0" cy="0"/>
          <a:chOff x="0" y="0"/>
          <a:chExt cx="0" cy="0"/>
        </a:xfrm>
      </p:grpSpPr>
      <p:grpSp>
        <p:nvGrpSpPr>
          <p:cNvPr id="757" name="Google Shape;757;p113"/>
          <p:cNvGrpSpPr/>
          <p:nvPr/>
        </p:nvGrpSpPr>
        <p:grpSpPr>
          <a:xfrm>
            <a:off x="457347" y="468297"/>
            <a:ext cx="431074" cy="431074"/>
            <a:chOff x="974706" y="2467173"/>
            <a:chExt cx="738900" cy="738900"/>
          </a:xfrm>
        </p:grpSpPr>
        <p:sp>
          <p:nvSpPr>
            <p:cNvPr id="758" name="Google Shape;758;p113"/>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9" name="Google Shape;759;p113"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760" name="Google Shape;760;p113"/>
          <p:cNvSpPr txBox="1"/>
          <p:nvPr/>
        </p:nvSpPr>
        <p:spPr>
          <a:xfrm>
            <a:off x="501450" y="1081750"/>
            <a:ext cx="79587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Ejemplos de tipos y niveles de testing</a:t>
            </a:r>
            <a:endParaRPr b="1" sz="4000">
              <a:solidFill>
                <a:schemeClr val="dk1"/>
              </a:solidFill>
              <a:latin typeface="DM Sans"/>
              <a:ea typeface="DM Sans"/>
              <a:cs typeface="DM Sans"/>
              <a:sym typeface="DM Sans"/>
            </a:endParaRPr>
          </a:p>
        </p:txBody>
      </p:sp>
      <p:pic>
        <p:nvPicPr>
          <p:cNvPr id="761" name="Google Shape;761;p113"/>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762" name="Google Shape;762;p11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763" name="Google Shape;763;p113"/>
          <p:cNvSpPr txBox="1"/>
          <p:nvPr/>
        </p:nvSpPr>
        <p:spPr>
          <a:xfrm>
            <a:off x="457350" y="2470725"/>
            <a:ext cx="74109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Proyecto 2</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Aplicación Mobile e-commerce (comercio electrónico) para una importante cadena de ferreterías, construcción y mejoramiento del hogar, en donde un cliente puede comprar productos y servicios de su interés. Además podrá ver en tiempo real las características de los productos, plantear sus inquietudes o requerimientos a cerca de ellos y podrá hacer una cotización de aquellos productos y servicios que desee comprar. Para este proyecto contamos con poca documentación.</a:t>
            </a:r>
            <a:endParaRPr sz="1350">
              <a:latin typeface="DM Sans"/>
              <a:ea typeface="DM Sans"/>
              <a:cs typeface="DM Sans"/>
              <a:sym typeface="DM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11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Relación tipos contra niveles</a:t>
            </a:r>
            <a:endParaRPr b="1" sz="4000">
              <a:solidFill>
                <a:srgbClr val="EAFF6A"/>
              </a:solidFill>
              <a:latin typeface="DM Sans"/>
              <a:ea typeface="DM Sans"/>
              <a:cs typeface="DM Sans"/>
              <a:sym typeface="DM Sans"/>
            </a:endParaRPr>
          </a:p>
        </p:txBody>
      </p:sp>
      <p:sp>
        <p:nvSpPr>
          <p:cNvPr id="769" name="Google Shape;769;p114"/>
          <p:cNvSpPr txBox="1"/>
          <p:nvPr/>
        </p:nvSpPr>
        <p:spPr>
          <a:xfrm>
            <a:off x="473350" y="1626100"/>
            <a:ext cx="7169400" cy="210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DM Sans"/>
                <a:ea typeface="DM Sans"/>
                <a:cs typeface="DM Sans"/>
                <a:sym typeface="DM Sans"/>
              </a:rPr>
              <a:t>Con todo lo aprendido en la clase de hoy, podemos empezar a crear ideas de cómo cada tipo y nivel se relacionan en distintas etapas del desarrollo, y cómo se adaptarán acorde a las pruebas y el producto en función.</a:t>
            </a:r>
            <a:endParaRPr b="1" sz="2500">
              <a:solidFill>
                <a:srgbClr val="EAFF6A"/>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sp>
        <p:nvSpPr>
          <p:cNvPr id="774" name="Google Shape;774;p115"/>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CLASE N°3</a:t>
            </a:r>
            <a:endParaRPr>
              <a:latin typeface="DM Sans"/>
              <a:ea typeface="DM Sans"/>
              <a:cs typeface="DM Sans"/>
              <a:sym typeface="DM Sans"/>
            </a:endParaRPr>
          </a:p>
        </p:txBody>
      </p:sp>
      <p:sp>
        <p:nvSpPr>
          <p:cNvPr id="775" name="Google Shape;775;p115"/>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776" name="Google Shape;776;p115"/>
          <p:cNvSpPr txBox="1"/>
          <p:nvPr/>
        </p:nvSpPr>
        <p:spPr>
          <a:xfrm>
            <a:off x="378525" y="1470725"/>
            <a:ext cx="3834600" cy="4215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Pruebas Funcionales</a:t>
            </a:r>
            <a:r>
              <a:rPr b="1" lang="es-419" sz="1350">
                <a:solidFill>
                  <a:schemeClr val="dk1"/>
                </a:solidFill>
                <a:latin typeface="DM Sans"/>
                <a:ea typeface="DM Sans"/>
                <a:cs typeface="DM Sans"/>
                <a:sym typeface="DM Sans"/>
              </a:rPr>
              <a:t>:</a:t>
            </a:r>
            <a:r>
              <a:rPr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 pruebas que evalúan las funciones que el sistema debe realizar.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Pruebas No Funcionales</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la </a:t>
            </a:r>
            <a:r>
              <a:rPr lang="es-419" sz="1350">
                <a:solidFill>
                  <a:schemeClr val="dk1"/>
                </a:solidFill>
                <a:latin typeface="DM Sans"/>
                <a:ea typeface="DM Sans"/>
                <a:cs typeface="DM Sans"/>
                <a:sym typeface="DM Sans"/>
              </a:rPr>
              <a:t>prueba no-funcional prueba que tan bien se comporta un sistema. Se basan en las pruebas de rendimiento y desempeño de un sistema.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Pruebas de Regresión</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La prueba de regresión consiste en probar un sistema que ha sido  analizado previamente para asegurar que no se haya introducido algún tipo de  defecto  como resultado de cambios realizados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p:txBody>
      </p:sp>
      <p:sp>
        <p:nvSpPr>
          <p:cNvPr id="777" name="Google Shape;777;p115"/>
          <p:cNvSpPr txBox="1"/>
          <p:nvPr/>
        </p:nvSpPr>
        <p:spPr>
          <a:xfrm>
            <a:off x="4572000" y="1470725"/>
            <a:ext cx="3834600" cy="44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Prueba Beta</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las pruebas realizadas por usuarios reales en un entorno real.</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Prueba Alfa:</a:t>
            </a:r>
            <a:r>
              <a:rPr lang="es-419" sz="1350">
                <a:solidFill>
                  <a:schemeClr val="dk1"/>
                </a:solidFill>
                <a:latin typeface="DM Sans"/>
                <a:ea typeface="DM Sans"/>
                <a:cs typeface="DM Sans"/>
                <a:sym typeface="DM Sans"/>
              </a:rPr>
              <a:t> prueba de aceptación interna realizada principalmente por los equipos internos de control de calidad y pruebas del software. La prueba alfa es la última prueba realizada por los equipos de prueba en el sitio de desarrollo después de la prueba de aceptación y antes de lanzar el software para la prueba beta.</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b="1" lang="es-419" sz="1350">
                <a:solidFill>
                  <a:schemeClr val="dk1"/>
                </a:solidFill>
                <a:highlight>
                  <a:srgbClr val="EAFF6A"/>
                </a:highlight>
                <a:latin typeface="DM Sans"/>
                <a:ea typeface="DM Sans"/>
                <a:cs typeface="DM Sans"/>
                <a:sym typeface="DM Sans"/>
              </a:rPr>
              <a:t>TDD:</a:t>
            </a:r>
            <a:r>
              <a:rPr lang="es-419" sz="1350">
                <a:solidFill>
                  <a:schemeClr val="dk1"/>
                </a:solidFill>
                <a:latin typeface="DM Sans"/>
                <a:ea typeface="DM Sans"/>
                <a:cs typeface="DM Sans"/>
                <a:sym typeface="DM Sans"/>
              </a:rPr>
              <a:t> desarrollo guiado por pruebas</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116"/>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6" name="Shape 786"/>
        <p:cNvGrpSpPr/>
        <p:nvPr/>
      </p:nvGrpSpPr>
      <p:grpSpPr>
        <a:xfrm>
          <a:off x="0" y="0"/>
          <a:ext cx="0" cy="0"/>
          <a:chOff x="0" y="0"/>
          <a:chExt cx="0" cy="0"/>
        </a:xfrm>
      </p:grpSpPr>
      <p:sp>
        <p:nvSpPr>
          <p:cNvPr id="787" name="Google Shape;787;p11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4000">
                <a:solidFill>
                  <a:srgbClr val="EAFF6A"/>
                </a:solidFill>
                <a:latin typeface="Helvetica Neue"/>
                <a:ea typeface="Helvetica Neue"/>
                <a:cs typeface="Helvetica Neue"/>
                <a:sym typeface="Helvetica Neue"/>
              </a:rPr>
              <a:t>Resumen</a:t>
            </a:r>
            <a:r>
              <a:rPr b="1" lang="es-419"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s-419"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788" name="Google Shape;788;p117"/>
          <p:cNvSpPr txBox="1"/>
          <p:nvPr/>
        </p:nvSpPr>
        <p:spPr>
          <a:xfrm>
            <a:off x="2109143" y="2502363"/>
            <a:ext cx="4925700" cy="6003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Tipos de testing</a:t>
            </a:r>
            <a:endParaRPr sz="1350">
              <a:solidFill>
                <a:schemeClr val="lt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Niveles de testing</a:t>
            </a:r>
            <a:endParaRPr sz="1350">
              <a:solidFill>
                <a:schemeClr val="lt1"/>
              </a:solidFill>
              <a:latin typeface="DM Sans"/>
              <a:ea typeface="DM Sans"/>
              <a:cs typeface="DM Sans"/>
              <a:sym typeface="DM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118"/>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419"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794" name="Google Shape;794;p118"/>
          <p:cNvGrpSpPr/>
          <p:nvPr/>
        </p:nvGrpSpPr>
        <p:grpSpPr>
          <a:xfrm>
            <a:off x="4202550" y="994173"/>
            <a:ext cx="738900" cy="738900"/>
            <a:chOff x="4202550" y="994173"/>
            <a:chExt cx="738900" cy="738900"/>
          </a:xfrm>
        </p:grpSpPr>
        <p:sp>
          <p:nvSpPr>
            <p:cNvPr id="795" name="Google Shape;795;p118"/>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796" name="Google Shape;796;p118"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119"/>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802" name="Google Shape;802;p119"/>
          <p:cNvGrpSpPr/>
          <p:nvPr/>
        </p:nvGrpSpPr>
        <p:grpSpPr>
          <a:xfrm>
            <a:off x="457358" y="468285"/>
            <a:ext cx="431074" cy="431074"/>
            <a:chOff x="4202550" y="994173"/>
            <a:chExt cx="738900" cy="738900"/>
          </a:xfrm>
        </p:grpSpPr>
        <p:sp>
          <p:nvSpPr>
            <p:cNvPr id="803" name="Google Shape;803;p11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04" name="Google Shape;804;p11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805" name="Google Shape;805;p119"/>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806" name="Google Shape;806;p119"/>
          <p:cNvSpPr txBox="1"/>
          <p:nvPr/>
        </p:nvSpPr>
        <p:spPr>
          <a:xfrm>
            <a:off x="4527575" y="1725800"/>
            <a:ext cx="3834600" cy="128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Título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Documento ISTQB en Español - Página 37 a 57</a:t>
            </a:r>
            <a:r>
              <a:rPr lang="es-419" sz="1350">
                <a:solidFill>
                  <a:srgbClr val="999999"/>
                </a:solidFill>
                <a:latin typeface="DM Sans"/>
                <a:ea typeface="DM Sans"/>
                <a:cs typeface="DM Sans"/>
                <a:sym typeface="DM Sans"/>
              </a:rPr>
              <a:t>|</a:t>
            </a:r>
            <a:r>
              <a:rPr lang="es-419" sz="1350" u="sng">
                <a:solidFill>
                  <a:srgbClr val="83AEFB"/>
                </a:solidFill>
                <a:latin typeface="DM Sans"/>
                <a:ea typeface="DM Sans"/>
                <a:cs typeface="DM Sans"/>
                <a:sym typeface="DM Sans"/>
                <a:hlinkClick r:id="rId4">
                  <a:extLst>
                    <a:ext uri="{A12FA001-AC4F-418D-AE19-62706E023703}">
                      <ahyp:hlinkClr val="tx"/>
                    </a:ext>
                  </a:extLst>
                </a:hlinkClick>
              </a:rPr>
              <a:t> Enlace</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Pruebas unitarias y Test-Driven Development</a:t>
            </a:r>
            <a:r>
              <a:rPr lang="es-419" sz="1350">
                <a:solidFill>
                  <a:srgbClr val="999999"/>
                </a:solidFill>
                <a:latin typeface="DM Sans"/>
                <a:ea typeface="DM Sans"/>
                <a:cs typeface="DM Sans"/>
                <a:sym typeface="DM Sans"/>
              </a:rPr>
              <a:t>| </a:t>
            </a:r>
            <a:r>
              <a:rPr lang="es-419" sz="1350" u="sng">
                <a:solidFill>
                  <a:srgbClr val="83AEFB"/>
                </a:solidFill>
                <a:latin typeface="DM Sans"/>
                <a:ea typeface="DM Sans"/>
                <a:cs typeface="DM Sans"/>
                <a:sym typeface="DM Sans"/>
                <a:hlinkClick r:id="rId5">
                  <a:extLst>
                    <a:ext uri="{A12FA001-AC4F-418D-AE19-62706E023703}">
                      <ahyp:hlinkClr val="tx"/>
                    </a:ext>
                  </a:extLst>
                </a:hlinkClick>
              </a:rPr>
              <a:t>Enlace</a:t>
            </a:r>
            <a:endParaRPr b="1" sz="1350">
              <a:solidFill>
                <a:srgbClr val="83AEFB"/>
              </a:solidFill>
              <a:latin typeface="DM Sans"/>
              <a:ea typeface="DM Sans"/>
              <a:cs typeface="DM Sans"/>
              <a:sym typeface="DM Sans"/>
            </a:endParaRPr>
          </a:p>
        </p:txBody>
      </p:sp>
      <p:sp>
        <p:nvSpPr>
          <p:cNvPr id="807" name="Google Shape;807;p119"/>
          <p:cNvSpPr txBox="1"/>
          <p:nvPr/>
        </p:nvSpPr>
        <p:spPr>
          <a:xfrm>
            <a:off x="457350" y="1725800"/>
            <a:ext cx="3834600" cy="2282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Ampliación de Tipos de Pruebas</a:t>
            </a:r>
            <a:r>
              <a:rPr b="1" lang="es-419" sz="1350">
                <a:solidFill>
                  <a:srgbClr val="999999"/>
                </a:solidFill>
                <a:latin typeface="DM Sans"/>
                <a:ea typeface="DM Sans"/>
                <a:cs typeface="DM Sans"/>
                <a:sym typeface="DM Sans"/>
              </a:rPr>
              <a:t> </a:t>
            </a:r>
            <a:r>
              <a:rPr lang="es-419" sz="1350">
                <a:solidFill>
                  <a:srgbClr val="999999"/>
                </a:solidFill>
                <a:latin typeface="DM Sans"/>
                <a:ea typeface="DM Sans"/>
                <a:cs typeface="DM Sans"/>
                <a:sym typeface="DM Sans"/>
              </a:rPr>
              <a:t>| </a:t>
            </a:r>
            <a:r>
              <a:rPr lang="es-419" sz="1350" u="sng">
                <a:solidFill>
                  <a:srgbClr val="83AEFB"/>
                </a:solidFill>
                <a:latin typeface="DM Sans"/>
                <a:ea typeface="DM Sans"/>
                <a:cs typeface="DM Sans"/>
                <a:sym typeface="DM Sans"/>
                <a:hlinkClick r:id="rId6">
                  <a:extLst>
                    <a:ext uri="{A12FA001-AC4F-418D-AE19-62706E023703}">
                      <ahyp:hlinkClr val="tx"/>
                    </a:ext>
                  </a:extLst>
                </a:hlinkClick>
              </a:rPr>
              <a:t>Enlace</a:t>
            </a:r>
            <a:endParaRPr sz="1350" u="sng">
              <a:solidFill>
                <a:srgbClr val="83AEFB"/>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Ampliación de Niveles de Pruebas</a:t>
            </a:r>
            <a:r>
              <a:rPr lang="es-419" sz="1350">
                <a:solidFill>
                  <a:srgbClr val="999999"/>
                </a:solidFill>
                <a:latin typeface="DM Sans"/>
                <a:ea typeface="DM Sans"/>
                <a:cs typeface="DM Sans"/>
                <a:sym typeface="DM Sans"/>
              </a:rPr>
              <a:t>| </a:t>
            </a:r>
            <a:r>
              <a:rPr lang="es-419" sz="1350" u="sng">
                <a:solidFill>
                  <a:srgbClr val="83AEFB"/>
                </a:solidFill>
                <a:latin typeface="DM Sans"/>
                <a:ea typeface="DM Sans"/>
                <a:cs typeface="DM Sans"/>
                <a:sym typeface="DM Sans"/>
                <a:hlinkClick r:id="rId7">
                  <a:extLst>
                    <a:ext uri="{A12FA001-AC4F-418D-AE19-62706E023703}">
                      <ahyp:hlinkClr val="tx"/>
                    </a:ext>
                  </a:extLst>
                </a:hlinkClick>
              </a:rPr>
              <a:t>Enlace</a:t>
            </a:r>
            <a:endParaRPr sz="1350">
              <a:solidFill>
                <a:srgbClr val="83AEFB"/>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latin typeface="DM Sans"/>
              <a:ea typeface="DM Sans"/>
              <a:cs typeface="DM Sans"/>
              <a:sym typeface="DM Sans"/>
            </a:endParaRPr>
          </a:p>
          <a:p>
            <a:pPr indent="0" lvl="0" marL="0" rtl="0" algn="l">
              <a:lnSpc>
                <a:spcPct val="100000"/>
              </a:lnSpc>
              <a:spcBef>
                <a:spcPts val="0"/>
              </a:spcBef>
              <a:spcAft>
                <a:spcPts val="0"/>
              </a:spcAft>
              <a:buNone/>
            </a:pPr>
            <a:r>
              <a:rPr b="1" lang="es-419"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Pruebas de Caja Blanca</a:t>
            </a:r>
            <a:r>
              <a:rPr b="1" lang="es-419" sz="1350">
                <a:solidFill>
                  <a:srgbClr val="999999"/>
                </a:solidFill>
                <a:latin typeface="DM Sans"/>
                <a:ea typeface="DM Sans"/>
                <a:cs typeface="DM Sans"/>
                <a:sym typeface="DM Sans"/>
              </a:rPr>
              <a:t> </a:t>
            </a:r>
            <a:r>
              <a:rPr lang="es-419" sz="1350">
                <a:solidFill>
                  <a:srgbClr val="999999"/>
                </a:solidFill>
                <a:latin typeface="DM Sans"/>
                <a:ea typeface="DM Sans"/>
                <a:cs typeface="DM Sans"/>
                <a:sym typeface="DM Sans"/>
              </a:rPr>
              <a:t>|</a:t>
            </a:r>
            <a:r>
              <a:rPr lang="es-419" sz="1350">
                <a:solidFill>
                  <a:srgbClr val="83AEFB"/>
                </a:solidFill>
                <a:latin typeface="DM Sans"/>
                <a:ea typeface="DM Sans"/>
                <a:cs typeface="DM Sans"/>
                <a:sym typeface="DM Sans"/>
              </a:rPr>
              <a:t> </a:t>
            </a:r>
            <a:r>
              <a:rPr lang="es-419" sz="1350" u="sng">
                <a:solidFill>
                  <a:srgbClr val="83AEFB"/>
                </a:solidFill>
                <a:latin typeface="DM Sans"/>
                <a:ea typeface="DM Sans"/>
                <a:cs typeface="DM Sans"/>
                <a:sym typeface="DM Sans"/>
                <a:hlinkClick r:id="rId8">
                  <a:extLst>
                    <a:ext uri="{A12FA001-AC4F-418D-AE19-62706E023703}">
                      <ahyp:hlinkClr val="tx"/>
                    </a:ext>
                  </a:extLst>
                </a:hlinkClick>
              </a:rPr>
              <a:t>Enlace</a:t>
            </a:r>
            <a:endParaRPr sz="1350">
              <a:solidFill>
                <a:srgbClr val="83AEFB"/>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Pruebas de Regresión</a:t>
            </a:r>
            <a:r>
              <a:rPr b="1" lang="es-419" sz="1350">
                <a:solidFill>
                  <a:srgbClr val="999999"/>
                </a:solidFill>
                <a:latin typeface="DM Sans"/>
                <a:ea typeface="DM Sans"/>
                <a:cs typeface="DM Sans"/>
                <a:sym typeface="DM Sans"/>
              </a:rPr>
              <a:t> </a:t>
            </a:r>
            <a:r>
              <a:rPr lang="es-419" sz="1350">
                <a:solidFill>
                  <a:srgbClr val="999999"/>
                </a:solidFill>
                <a:latin typeface="DM Sans"/>
                <a:ea typeface="DM Sans"/>
                <a:cs typeface="DM Sans"/>
                <a:sym typeface="DM Sans"/>
              </a:rPr>
              <a:t>| </a:t>
            </a:r>
            <a:r>
              <a:rPr lang="es-419" sz="1350" u="sng">
                <a:solidFill>
                  <a:srgbClr val="83AEFB"/>
                </a:solidFill>
                <a:latin typeface="DM Sans"/>
                <a:ea typeface="DM Sans"/>
                <a:cs typeface="DM Sans"/>
                <a:sym typeface="DM Sans"/>
                <a:hlinkClick r:id="rId9">
                  <a:extLst>
                    <a:ext uri="{A12FA001-AC4F-418D-AE19-62706E023703}">
                      <ahyp:hlinkClr val="tx"/>
                    </a:ext>
                  </a:extLst>
                </a:hlinkClick>
              </a:rPr>
              <a:t>Enlace</a:t>
            </a:r>
            <a:endParaRPr sz="1350" u="sng">
              <a:solidFill>
                <a:srgbClr val="83AEFB"/>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20"/>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4000">
                <a:solidFill>
                  <a:srgbClr val="FFFFFF"/>
                </a:solidFill>
                <a:latin typeface="DM Sans"/>
                <a:ea typeface="DM Sans"/>
                <a:cs typeface="DM Sans"/>
                <a:sym typeface="DM Sans"/>
              </a:rPr>
              <a:t>Muchas gracias</a:t>
            </a:r>
            <a:r>
              <a:rPr b="1" lang="es-419"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1"/>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Opina y valora</a:t>
            </a:r>
            <a:r>
              <a:rPr b="1" lang="es-419"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pic>
        <p:nvPicPr>
          <p:cNvPr id="187" name="Google Shape;187;p41"/>
          <p:cNvPicPr preferRelativeResize="0"/>
          <p:nvPr/>
        </p:nvPicPr>
        <p:blipFill rotWithShape="1">
          <a:blip r:embed="rId3">
            <a:alphaModFix/>
          </a:blip>
          <a:srcRect b="0" l="20885" r="31785" t="0"/>
          <a:stretch/>
        </p:blipFill>
        <p:spPr>
          <a:xfrm>
            <a:off x="5712875" y="468275"/>
            <a:ext cx="2923973" cy="4118751"/>
          </a:xfrm>
          <a:prstGeom prst="rect">
            <a:avLst/>
          </a:prstGeom>
          <a:noFill/>
          <a:ln>
            <a:noFill/>
          </a:ln>
        </p:spPr>
      </p:pic>
      <p:sp>
        <p:nvSpPr>
          <p:cNvPr id="188" name="Google Shape;188;p4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Tipo de prueba</a:t>
            </a:r>
            <a:endParaRPr b="1" sz="4000">
              <a:solidFill>
                <a:schemeClr val="dk1"/>
              </a:solidFill>
              <a:latin typeface="DM Sans"/>
              <a:ea typeface="DM Sans"/>
              <a:cs typeface="DM Sans"/>
              <a:sym typeface="DM Sans"/>
            </a:endParaRPr>
          </a:p>
        </p:txBody>
      </p:sp>
      <p:sp>
        <p:nvSpPr>
          <p:cNvPr id="189" name="Google Shape;189;p41"/>
          <p:cNvSpPr txBox="1"/>
          <p:nvPr/>
        </p:nvSpPr>
        <p:spPr>
          <a:xfrm>
            <a:off x="457725" y="22116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 un grupo de actividades de prueba destinadas a probar características específicas de un sistema de software, o de una parte de un sistema, basadas en objetivos de prueba específicos.</a:t>
            </a:r>
            <a:endParaRPr sz="1350">
              <a:latin typeface="DM Sans"/>
              <a:ea typeface="DM Sans"/>
              <a:cs typeface="DM Sans"/>
              <a:sym typeface="DM Sans"/>
            </a:endParaRPr>
          </a:p>
        </p:txBody>
      </p:sp>
      <p:sp>
        <p:nvSpPr>
          <p:cNvPr id="190" name="Google Shape;190;p41"/>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Pixabay</a:t>
            </a:r>
            <a:endParaRPr sz="1350">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pic>
        <p:nvPicPr>
          <p:cNvPr id="822" name="Google Shape;822;p122"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